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4"/>
  </p:notesMasterIdLst>
  <p:sldIdLst>
    <p:sldId id="257" r:id="rId2"/>
    <p:sldId id="256" r:id="rId3"/>
    <p:sldId id="258" r:id="rId4"/>
    <p:sldId id="896" r:id="rId5"/>
    <p:sldId id="902" r:id="rId6"/>
    <p:sldId id="903" r:id="rId7"/>
    <p:sldId id="904" r:id="rId8"/>
    <p:sldId id="905" r:id="rId9"/>
    <p:sldId id="906" r:id="rId10"/>
    <p:sldId id="907" r:id="rId11"/>
    <p:sldId id="909" r:id="rId12"/>
    <p:sldId id="910" r:id="rId13"/>
    <p:sldId id="567" r:id="rId14"/>
    <p:sldId id="912" r:id="rId15"/>
    <p:sldId id="913" r:id="rId16"/>
    <p:sldId id="911" r:id="rId17"/>
    <p:sldId id="383" r:id="rId18"/>
    <p:sldId id="265" r:id="rId19"/>
    <p:sldId id="395" r:id="rId20"/>
    <p:sldId id="396" r:id="rId21"/>
    <p:sldId id="397" r:id="rId22"/>
    <p:sldId id="398" r:id="rId23"/>
    <p:sldId id="399" r:id="rId24"/>
    <p:sldId id="400" r:id="rId25"/>
    <p:sldId id="401" r:id="rId26"/>
    <p:sldId id="391" r:id="rId27"/>
    <p:sldId id="403" r:id="rId28"/>
    <p:sldId id="404" r:id="rId29"/>
    <p:sldId id="595" r:id="rId30"/>
    <p:sldId id="347" r:id="rId31"/>
    <p:sldId id="405" r:id="rId32"/>
    <p:sldId id="407" r:id="rId33"/>
    <p:sldId id="408" r:id="rId34"/>
    <p:sldId id="409" r:id="rId35"/>
    <p:sldId id="410" r:id="rId36"/>
    <p:sldId id="411" r:id="rId37"/>
    <p:sldId id="412" r:id="rId38"/>
    <p:sldId id="413" r:id="rId39"/>
    <p:sldId id="414" r:id="rId40"/>
    <p:sldId id="914" r:id="rId41"/>
    <p:sldId id="426" r:id="rId42"/>
    <p:sldId id="427" r:id="rId43"/>
    <p:sldId id="428" r:id="rId44"/>
    <p:sldId id="429" r:id="rId45"/>
    <p:sldId id="430" r:id="rId46"/>
    <p:sldId id="431" r:id="rId47"/>
    <p:sldId id="432" r:id="rId48"/>
    <p:sldId id="915" r:id="rId49"/>
    <p:sldId id="433" r:id="rId50"/>
    <p:sldId id="434" r:id="rId51"/>
    <p:sldId id="425" r:id="rId52"/>
    <p:sldId id="415" r:id="rId53"/>
    <p:sldId id="416" r:id="rId54"/>
    <p:sldId id="417" r:id="rId55"/>
    <p:sldId id="916" r:id="rId56"/>
    <p:sldId id="435" r:id="rId57"/>
    <p:sldId id="445" r:id="rId58"/>
    <p:sldId id="418" r:id="rId59"/>
    <p:sldId id="420" r:id="rId60"/>
    <p:sldId id="421" r:id="rId61"/>
    <p:sldId id="317" r:id="rId62"/>
    <p:sldId id="318"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2270"/>
    <a:srgbClr val="FFFFFF"/>
    <a:srgbClr val="4F26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52" autoAdjust="0"/>
    <p:restoredTop sz="86284" autoAdjust="0"/>
  </p:normalViewPr>
  <p:slideViewPr>
    <p:cSldViewPr snapToGrid="0">
      <p:cViewPr varScale="1">
        <p:scale>
          <a:sx n="111" d="100"/>
          <a:sy n="111" d="100"/>
        </p:scale>
        <p:origin x="132" y="2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DC9691-FACC-4AD8-9BFE-6FC697C9A3A5}" type="doc">
      <dgm:prSet loTypeId="urn:microsoft.com/office/officeart/2005/8/layout/process1" loCatId="process" qsTypeId="urn:microsoft.com/office/officeart/2005/8/quickstyle/simple1" qsCatId="simple" csTypeId="urn:microsoft.com/office/officeart/2005/8/colors/accent1_2" csCatId="accent1" phldr="1"/>
      <dgm:spPr/>
    </dgm:pt>
    <dgm:pt modelId="{2D096621-E15A-498F-9BDF-59F918CAA707}">
      <dgm:prSet phldrT="[Text]"/>
      <dgm:spPr/>
      <dgm:t>
        <a:bodyPr/>
        <a:lstStyle/>
        <a:p>
          <a:r>
            <a:rPr lang="en-CA" dirty="0"/>
            <a:t>Trachea</a:t>
          </a:r>
        </a:p>
      </dgm:t>
    </dgm:pt>
    <dgm:pt modelId="{C6385185-CD0E-4C18-A22E-386A7D60A0DF}" type="parTrans" cxnId="{EEE15D38-5208-444E-8D7D-E082B15F5695}">
      <dgm:prSet/>
      <dgm:spPr/>
      <dgm:t>
        <a:bodyPr/>
        <a:lstStyle/>
        <a:p>
          <a:endParaRPr lang="en-CA"/>
        </a:p>
      </dgm:t>
    </dgm:pt>
    <dgm:pt modelId="{84287602-D16F-437B-8754-483965C77CDF}" type="sibTrans" cxnId="{EEE15D38-5208-444E-8D7D-E082B15F5695}">
      <dgm:prSet/>
      <dgm:spPr/>
      <dgm:t>
        <a:bodyPr/>
        <a:lstStyle/>
        <a:p>
          <a:endParaRPr lang="en-CA"/>
        </a:p>
      </dgm:t>
    </dgm:pt>
    <dgm:pt modelId="{87C7ED41-495A-44F2-883D-8C8B4D76FC3A}">
      <dgm:prSet phldrT="[Text]"/>
      <dgm:spPr/>
      <dgm:t>
        <a:bodyPr/>
        <a:lstStyle/>
        <a:p>
          <a:r>
            <a:rPr lang="en-CA" dirty="0"/>
            <a:t>Primary Bronchus </a:t>
          </a:r>
        </a:p>
        <a:p>
          <a:r>
            <a:rPr lang="en-CA" dirty="0"/>
            <a:t>(Left and Right)</a:t>
          </a:r>
        </a:p>
      </dgm:t>
    </dgm:pt>
    <dgm:pt modelId="{A1894A3E-8C5F-4088-8944-573563FFC5B2}" type="parTrans" cxnId="{3551703F-FA65-4722-906C-F4D8EE08BB5D}">
      <dgm:prSet/>
      <dgm:spPr/>
      <dgm:t>
        <a:bodyPr/>
        <a:lstStyle/>
        <a:p>
          <a:endParaRPr lang="en-CA"/>
        </a:p>
      </dgm:t>
    </dgm:pt>
    <dgm:pt modelId="{692636B9-DE3B-4E82-BDC6-031FFDBF1BEB}" type="sibTrans" cxnId="{3551703F-FA65-4722-906C-F4D8EE08BB5D}">
      <dgm:prSet/>
      <dgm:spPr/>
      <dgm:t>
        <a:bodyPr/>
        <a:lstStyle/>
        <a:p>
          <a:endParaRPr lang="en-CA"/>
        </a:p>
      </dgm:t>
    </dgm:pt>
    <dgm:pt modelId="{85F9AFF0-C4D2-470D-A38C-B680F1687638}">
      <dgm:prSet phldrT="[Text]"/>
      <dgm:spPr/>
      <dgm:t>
        <a:bodyPr/>
        <a:lstStyle/>
        <a:p>
          <a:r>
            <a:rPr lang="en-CA" dirty="0"/>
            <a:t>2</a:t>
          </a:r>
          <a:r>
            <a:rPr lang="en-CA" baseline="30000" dirty="0"/>
            <a:t>0</a:t>
          </a:r>
          <a:r>
            <a:rPr lang="en-CA" dirty="0"/>
            <a:t> Bronchi</a:t>
          </a:r>
        </a:p>
      </dgm:t>
    </dgm:pt>
    <dgm:pt modelId="{BB24B484-DC80-403E-91EF-17B3C456C2CC}" type="parTrans" cxnId="{34539672-84CA-4C5D-A1F9-ADF0BE979040}">
      <dgm:prSet/>
      <dgm:spPr/>
      <dgm:t>
        <a:bodyPr/>
        <a:lstStyle/>
        <a:p>
          <a:endParaRPr lang="en-CA"/>
        </a:p>
      </dgm:t>
    </dgm:pt>
    <dgm:pt modelId="{5D8192A7-D3D7-4BC1-A02D-0EA296C5FDED}" type="sibTrans" cxnId="{34539672-84CA-4C5D-A1F9-ADF0BE979040}">
      <dgm:prSet/>
      <dgm:spPr/>
      <dgm:t>
        <a:bodyPr/>
        <a:lstStyle/>
        <a:p>
          <a:endParaRPr lang="en-CA"/>
        </a:p>
      </dgm:t>
    </dgm:pt>
    <dgm:pt modelId="{301A42C2-5571-478B-9E29-C8801853FAC5}">
      <dgm:prSet/>
      <dgm:spPr/>
      <dgm:t>
        <a:bodyPr/>
        <a:lstStyle/>
        <a:p>
          <a:r>
            <a:rPr lang="en-CA" baseline="0" dirty="0"/>
            <a:t>3</a:t>
          </a:r>
          <a:r>
            <a:rPr lang="en-CA" baseline="30000" dirty="0"/>
            <a:t>0</a:t>
          </a:r>
          <a:r>
            <a:rPr lang="en-CA" dirty="0"/>
            <a:t> Bronchi</a:t>
          </a:r>
        </a:p>
      </dgm:t>
    </dgm:pt>
    <dgm:pt modelId="{2C3FEF88-80C4-4CC4-B8F5-130CE8355C59}" type="parTrans" cxnId="{4DF94C4A-D1CB-4352-BC74-948D58E652B4}">
      <dgm:prSet/>
      <dgm:spPr/>
      <dgm:t>
        <a:bodyPr/>
        <a:lstStyle/>
        <a:p>
          <a:endParaRPr lang="en-CA"/>
        </a:p>
      </dgm:t>
    </dgm:pt>
    <dgm:pt modelId="{85D0E412-5D02-4F40-8B4C-3145B8A5A86C}" type="sibTrans" cxnId="{4DF94C4A-D1CB-4352-BC74-948D58E652B4}">
      <dgm:prSet/>
      <dgm:spPr/>
      <dgm:t>
        <a:bodyPr/>
        <a:lstStyle/>
        <a:p>
          <a:endParaRPr lang="en-CA"/>
        </a:p>
      </dgm:t>
    </dgm:pt>
    <dgm:pt modelId="{92CDF4E8-5D57-4B1E-B420-B5369EA6B372}">
      <dgm:prSet/>
      <dgm:spPr/>
      <dgm:t>
        <a:bodyPr/>
        <a:lstStyle/>
        <a:p>
          <a:r>
            <a:rPr lang="en-CA" dirty="0"/>
            <a:t>Bronchioles</a:t>
          </a:r>
        </a:p>
      </dgm:t>
    </dgm:pt>
    <dgm:pt modelId="{E0A7E359-4C3D-48AB-AFB8-F282278D963A}" type="parTrans" cxnId="{349BC0D6-6942-42A3-BD09-10B08CE0A458}">
      <dgm:prSet/>
      <dgm:spPr/>
      <dgm:t>
        <a:bodyPr/>
        <a:lstStyle/>
        <a:p>
          <a:endParaRPr lang="en-CA"/>
        </a:p>
      </dgm:t>
    </dgm:pt>
    <dgm:pt modelId="{3F7F242D-3388-4816-B644-604BE269CC29}" type="sibTrans" cxnId="{349BC0D6-6942-42A3-BD09-10B08CE0A458}">
      <dgm:prSet/>
      <dgm:spPr/>
      <dgm:t>
        <a:bodyPr/>
        <a:lstStyle/>
        <a:p>
          <a:endParaRPr lang="en-CA"/>
        </a:p>
      </dgm:t>
    </dgm:pt>
    <dgm:pt modelId="{17FAEC80-D2FE-43F5-8B46-70BA9C9A9C64}">
      <dgm:prSet/>
      <dgm:spPr/>
      <dgm:t>
        <a:bodyPr/>
        <a:lstStyle/>
        <a:p>
          <a:r>
            <a:rPr lang="en-CA" dirty="0"/>
            <a:t>Terminal Bronchioles</a:t>
          </a:r>
        </a:p>
      </dgm:t>
    </dgm:pt>
    <dgm:pt modelId="{DCFC5CA6-38DD-49F0-A049-FCAC1A894057}" type="parTrans" cxnId="{E5AE8E05-3E4E-4320-B79D-BF13E4088A89}">
      <dgm:prSet/>
      <dgm:spPr/>
      <dgm:t>
        <a:bodyPr/>
        <a:lstStyle/>
        <a:p>
          <a:endParaRPr lang="en-CA"/>
        </a:p>
      </dgm:t>
    </dgm:pt>
    <dgm:pt modelId="{78380692-2F3C-4F8D-A59E-3025727C3BC1}" type="sibTrans" cxnId="{E5AE8E05-3E4E-4320-B79D-BF13E4088A89}">
      <dgm:prSet/>
      <dgm:spPr/>
      <dgm:t>
        <a:bodyPr/>
        <a:lstStyle/>
        <a:p>
          <a:endParaRPr lang="en-CA"/>
        </a:p>
      </dgm:t>
    </dgm:pt>
    <dgm:pt modelId="{061C1081-2708-4A1A-9C20-1905B402067A}" type="pres">
      <dgm:prSet presAssocID="{3BDC9691-FACC-4AD8-9BFE-6FC697C9A3A5}" presName="Name0" presStyleCnt="0">
        <dgm:presLayoutVars>
          <dgm:dir/>
          <dgm:resizeHandles val="exact"/>
        </dgm:presLayoutVars>
      </dgm:prSet>
      <dgm:spPr/>
    </dgm:pt>
    <dgm:pt modelId="{988B2E25-1EC9-44D4-B687-E735FFB2C19C}" type="pres">
      <dgm:prSet presAssocID="{2D096621-E15A-498F-9BDF-59F918CAA707}" presName="node" presStyleLbl="node1" presStyleIdx="0" presStyleCnt="6">
        <dgm:presLayoutVars>
          <dgm:bulletEnabled val="1"/>
        </dgm:presLayoutVars>
      </dgm:prSet>
      <dgm:spPr/>
    </dgm:pt>
    <dgm:pt modelId="{A09B61FA-80CB-4B8D-BDE9-7BD65FD8E909}" type="pres">
      <dgm:prSet presAssocID="{84287602-D16F-437B-8754-483965C77CDF}" presName="sibTrans" presStyleLbl="sibTrans2D1" presStyleIdx="0" presStyleCnt="5"/>
      <dgm:spPr/>
    </dgm:pt>
    <dgm:pt modelId="{07DBFE50-0CEC-4F41-860A-B2A589962870}" type="pres">
      <dgm:prSet presAssocID="{84287602-D16F-437B-8754-483965C77CDF}" presName="connectorText" presStyleLbl="sibTrans2D1" presStyleIdx="0" presStyleCnt="5"/>
      <dgm:spPr/>
    </dgm:pt>
    <dgm:pt modelId="{2345E53C-85DB-41DE-90C8-34CB625C96BB}" type="pres">
      <dgm:prSet presAssocID="{87C7ED41-495A-44F2-883D-8C8B4D76FC3A}" presName="node" presStyleLbl="node1" presStyleIdx="1" presStyleCnt="6" custLinFactNeighborY="991">
        <dgm:presLayoutVars>
          <dgm:bulletEnabled val="1"/>
        </dgm:presLayoutVars>
      </dgm:prSet>
      <dgm:spPr/>
    </dgm:pt>
    <dgm:pt modelId="{C7AD9769-4C14-46E9-87FA-BEDE07E9E25C}" type="pres">
      <dgm:prSet presAssocID="{692636B9-DE3B-4E82-BDC6-031FFDBF1BEB}" presName="sibTrans" presStyleLbl="sibTrans2D1" presStyleIdx="1" presStyleCnt="5"/>
      <dgm:spPr/>
    </dgm:pt>
    <dgm:pt modelId="{62F89425-FA6C-419F-8D32-9523137DDA41}" type="pres">
      <dgm:prSet presAssocID="{692636B9-DE3B-4E82-BDC6-031FFDBF1BEB}" presName="connectorText" presStyleLbl="sibTrans2D1" presStyleIdx="1" presStyleCnt="5"/>
      <dgm:spPr/>
    </dgm:pt>
    <dgm:pt modelId="{CEA773BF-B27B-452B-A54E-E41FB70365DB}" type="pres">
      <dgm:prSet presAssocID="{85F9AFF0-C4D2-470D-A38C-B680F1687638}" presName="node" presStyleLbl="node1" presStyleIdx="2" presStyleCnt="6">
        <dgm:presLayoutVars>
          <dgm:bulletEnabled val="1"/>
        </dgm:presLayoutVars>
      </dgm:prSet>
      <dgm:spPr/>
    </dgm:pt>
    <dgm:pt modelId="{20D3F8B7-DE09-4456-A673-B622517DD841}" type="pres">
      <dgm:prSet presAssocID="{5D8192A7-D3D7-4BC1-A02D-0EA296C5FDED}" presName="sibTrans" presStyleLbl="sibTrans2D1" presStyleIdx="2" presStyleCnt="5"/>
      <dgm:spPr/>
    </dgm:pt>
    <dgm:pt modelId="{42AB2A70-65C3-4116-99DD-4F10CFB4DC2C}" type="pres">
      <dgm:prSet presAssocID="{5D8192A7-D3D7-4BC1-A02D-0EA296C5FDED}" presName="connectorText" presStyleLbl="sibTrans2D1" presStyleIdx="2" presStyleCnt="5"/>
      <dgm:spPr/>
    </dgm:pt>
    <dgm:pt modelId="{04A34273-C366-4D79-BA22-7612014D5655}" type="pres">
      <dgm:prSet presAssocID="{301A42C2-5571-478B-9E29-C8801853FAC5}" presName="node" presStyleLbl="node1" presStyleIdx="3" presStyleCnt="6">
        <dgm:presLayoutVars>
          <dgm:bulletEnabled val="1"/>
        </dgm:presLayoutVars>
      </dgm:prSet>
      <dgm:spPr/>
    </dgm:pt>
    <dgm:pt modelId="{F696F32A-7704-433E-9490-F5F68C0E1AF5}" type="pres">
      <dgm:prSet presAssocID="{85D0E412-5D02-4F40-8B4C-3145B8A5A86C}" presName="sibTrans" presStyleLbl="sibTrans2D1" presStyleIdx="3" presStyleCnt="5"/>
      <dgm:spPr/>
    </dgm:pt>
    <dgm:pt modelId="{787C04DF-4D45-45E5-979E-C6A07651F5DC}" type="pres">
      <dgm:prSet presAssocID="{85D0E412-5D02-4F40-8B4C-3145B8A5A86C}" presName="connectorText" presStyleLbl="sibTrans2D1" presStyleIdx="3" presStyleCnt="5"/>
      <dgm:spPr/>
    </dgm:pt>
    <dgm:pt modelId="{0C853012-CED6-482A-ABC3-A35E0F72A7D6}" type="pres">
      <dgm:prSet presAssocID="{92CDF4E8-5D57-4B1E-B420-B5369EA6B372}" presName="node" presStyleLbl="node1" presStyleIdx="4" presStyleCnt="6">
        <dgm:presLayoutVars>
          <dgm:bulletEnabled val="1"/>
        </dgm:presLayoutVars>
      </dgm:prSet>
      <dgm:spPr/>
    </dgm:pt>
    <dgm:pt modelId="{401B3978-B3C9-49D2-957A-B2C4997EB569}" type="pres">
      <dgm:prSet presAssocID="{3F7F242D-3388-4816-B644-604BE269CC29}" presName="sibTrans" presStyleLbl="sibTrans2D1" presStyleIdx="4" presStyleCnt="5"/>
      <dgm:spPr/>
    </dgm:pt>
    <dgm:pt modelId="{0F1AC1B1-4C9B-47EB-B85D-6A593C05230E}" type="pres">
      <dgm:prSet presAssocID="{3F7F242D-3388-4816-B644-604BE269CC29}" presName="connectorText" presStyleLbl="sibTrans2D1" presStyleIdx="4" presStyleCnt="5"/>
      <dgm:spPr/>
    </dgm:pt>
    <dgm:pt modelId="{708AE8F1-56B4-4637-ADA3-3B8734DA43D9}" type="pres">
      <dgm:prSet presAssocID="{17FAEC80-D2FE-43F5-8B46-70BA9C9A9C64}" presName="node" presStyleLbl="node1" presStyleIdx="5" presStyleCnt="6">
        <dgm:presLayoutVars>
          <dgm:bulletEnabled val="1"/>
        </dgm:presLayoutVars>
      </dgm:prSet>
      <dgm:spPr/>
    </dgm:pt>
  </dgm:ptLst>
  <dgm:cxnLst>
    <dgm:cxn modelId="{C0F19A03-092D-41C0-BB05-7B3EA14842EE}" type="presOf" srcId="{17FAEC80-D2FE-43F5-8B46-70BA9C9A9C64}" destId="{708AE8F1-56B4-4637-ADA3-3B8734DA43D9}" srcOrd="0" destOrd="0" presId="urn:microsoft.com/office/officeart/2005/8/layout/process1"/>
    <dgm:cxn modelId="{D6D1EB04-E94B-40C6-A14C-213BD474D0A6}" type="presOf" srcId="{3BDC9691-FACC-4AD8-9BFE-6FC697C9A3A5}" destId="{061C1081-2708-4A1A-9C20-1905B402067A}" srcOrd="0" destOrd="0" presId="urn:microsoft.com/office/officeart/2005/8/layout/process1"/>
    <dgm:cxn modelId="{E5AE8E05-3E4E-4320-B79D-BF13E4088A89}" srcId="{3BDC9691-FACC-4AD8-9BFE-6FC697C9A3A5}" destId="{17FAEC80-D2FE-43F5-8B46-70BA9C9A9C64}" srcOrd="5" destOrd="0" parTransId="{DCFC5CA6-38DD-49F0-A049-FCAC1A894057}" sibTransId="{78380692-2F3C-4F8D-A59E-3025727C3BC1}"/>
    <dgm:cxn modelId="{3C036A14-AD1E-4ABB-96B9-872646E8F912}" type="presOf" srcId="{2D096621-E15A-498F-9BDF-59F918CAA707}" destId="{988B2E25-1EC9-44D4-B687-E735FFB2C19C}" srcOrd="0" destOrd="0" presId="urn:microsoft.com/office/officeart/2005/8/layout/process1"/>
    <dgm:cxn modelId="{F163411D-2B9E-4BF8-BD22-A7C1DC0804D7}" type="presOf" srcId="{92CDF4E8-5D57-4B1E-B420-B5369EA6B372}" destId="{0C853012-CED6-482A-ABC3-A35E0F72A7D6}" srcOrd="0" destOrd="0" presId="urn:microsoft.com/office/officeart/2005/8/layout/process1"/>
    <dgm:cxn modelId="{D99A3232-DEA5-49A6-B9C8-4C29906FD583}" type="presOf" srcId="{84287602-D16F-437B-8754-483965C77CDF}" destId="{A09B61FA-80CB-4B8D-BDE9-7BD65FD8E909}" srcOrd="0" destOrd="0" presId="urn:microsoft.com/office/officeart/2005/8/layout/process1"/>
    <dgm:cxn modelId="{EEE15D38-5208-444E-8D7D-E082B15F5695}" srcId="{3BDC9691-FACC-4AD8-9BFE-6FC697C9A3A5}" destId="{2D096621-E15A-498F-9BDF-59F918CAA707}" srcOrd="0" destOrd="0" parTransId="{C6385185-CD0E-4C18-A22E-386A7D60A0DF}" sibTransId="{84287602-D16F-437B-8754-483965C77CDF}"/>
    <dgm:cxn modelId="{3551703F-FA65-4722-906C-F4D8EE08BB5D}" srcId="{3BDC9691-FACC-4AD8-9BFE-6FC697C9A3A5}" destId="{87C7ED41-495A-44F2-883D-8C8B4D76FC3A}" srcOrd="1" destOrd="0" parTransId="{A1894A3E-8C5F-4088-8944-573563FFC5B2}" sibTransId="{692636B9-DE3B-4E82-BDC6-031FFDBF1BEB}"/>
    <dgm:cxn modelId="{081A3746-3E08-4495-8E29-ED19C40B927B}" type="presOf" srcId="{84287602-D16F-437B-8754-483965C77CDF}" destId="{07DBFE50-0CEC-4F41-860A-B2A589962870}" srcOrd="1" destOrd="0" presId="urn:microsoft.com/office/officeart/2005/8/layout/process1"/>
    <dgm:cxn modelId="{CE60DC48-0B65-4CCA-9652-4BF8B4F3BBAA}" type="presOf" srcId="{301A42C2-5571-478B-9E29-C8801853FAC5}" destId="{04A34273-C366-4D79-BA22-7612014D5655}" srcOrd="0" destOrd="0" presId="urn:microsoft.com/office/officeart/2005/8/layout/process1"/>
    <dgm:cxn modelId="{4DF94C4A-D1CB-4352-BC74-948D58E652B4}" srcId="{3BDC9691-FACC-4AD8-9BFE-6FC697C9A3A5}" destId="{301A42C2-5571-478B-9E29-C8801853FAC5}" srcOrd="3" destOrd="0" parTransId="{2C3FEF88-80C4-4CC4-B8F5-130CE8355C59}" sibTransId="{85D0E412-5D02-4F40-8B4C-3145B8A5A86C}"/>
    <dgm:cxn modelId="{34539672-84CA-4C5D-A1F9-ADF0BE979040}" srcId="{3BDC9691-FACC-4AD8-9BFE-6FC697C9A3A5}" destId="{85F9AFF0-C4D2-470D-A38C-B680F1687638}" srcOrd="2" destOrd="0" parTransId="{BB24B484-DC80-403E-91EF-17B3C456C2CC}" sibTransId="{5D8192A7-D3D7-4BC1-A02D-0EA296C5FDED}"/>
    <dgm:cxn modelId="{305BDC75-DB05-4C8D-BC36-B96D79F6FE92}" type="presOf" srcId="{3F7F242D-3388-4816-B644-604BE269CC29}" destId="{401B3978-B3C9-49D2-957A-B2C4997EB569}" srcOrd="0" destOrd="0" presId="urn:microsoft.com/office/officeart/2005/8/layout/process1"/>
    <dgm:cxn modelId="{2EDDAF7E-0778-4FC1-996E-24B4356B5863}" type="presOf" srcId="{3F7F242D-3388-4816-B644-604BE269CC29}" destId="{0F1AC1B1-4C9B-47EB-B85D-6A593C05230E}" srcOrd="1" destOrd="0" presId="urn:microsoft.com/office/officeart/2005/8/layout/process1"/>
    <dgm:cxn modelId="{22CB2387-68E1-415D-BD15-DC365E80E530}" type="presOf" srcId="{692636B9-DE3B-4E82-BDC6-031FFDBF1BEB}" destId="{C7AD9769-4C14-46E9-87FA-BEDE07E9E25C}" srcOrd="0" destOrd="0" presId="urn:microsoft.com/office/officeart/2005/8/layout/process1"/>
    <dgm:cxn modelId="{9BFDE5B0-4F16-40C3-A7A7-BAE5EDCCE9B0}" type="presOf" srcId="{85F9AFF0-C4D2-470D-A38C-B680F1687638}" destId="{CEA773BF-B27B-452B-A54E-E41FB70365DB}" srcOrd="0" destOrd="0" presId="urn:microsoft.com/office/officeart/2005/8/layout/process1"/>
    <dgm:cxn modelId="{700B0BD6-106E-40BB-A863-F9961A45869D}" type="presOf" srcId="{5D8192A7-D3D7-4BC1-A02D-0EA296C5FDED}" destId="{20D3F8B7-DE09-4456-A673-B622517DD841}" srcOrd="0" destOrd="0" presId="urn:microsoft.com/office/officeart/2005/8/layout/process1"/>
    <dgm:cxn modelId="{349BC0D6-6942-42A3-BD09-10B08CE0A458}" srcId="{3BDC9691-FACC-4AD8-9BFE-6FC697C9A3A5}" destId="{92CDF4E8-5D57-4B1E-B420-B5369EA6B372}" srcOrd="4" destOrd="0" parTransId="{E0A7E359-4C3D-48AB-AFB8-F282278D963A}" sibTransId="{3F7F242D-3388-4816-B644-604BE269CC29}"/>
    <dgm:cxn modelId="{F8FCC3EB-3E26-4F35-877B-83D1F1132942}" type="presOf" srcId="{85D0E412-5D02-4F40-8B4C-3145B8A5A86C}" destId="{787C04DF-4D45-45E5-979E-C6A07651F5DC}" srcOrd="1" destOrd="0" presId="urn:microsoft.com/office/officeart/2005/8/layout/process1"/>
    <dgm:cxn modelId="{552C7FEC-55DC-48BA-88C3-5E0E5457FDC3}" type="presOf" srcId="{87C7ED41-495A-44F2-883D-8C8B4D76FC3A}" destId="{2345E53C-85DB-41DE-90C8-34CB625C96BB}" srcOrd="0" destOrd="0" presId="urn:microsoft.com/office/officeart/2005/8/layout/process1"/>
    <dgm:cxn modelId="{F9E51BED-1664-4F5F-B44D-11F91E9EC045}" type="presOf" srcId="{85D0E412-5D02-4F40-8B4C-3145B8A5A86C}" destId="{F696F32A-7704-433E-9490-F5F68C0E1AF5}" srcOrd="0" destOrd="0" presId="urn:microsoft.com/office/officeart/2005/8/layout/process1"/>
    <dgm:cxn modelId="{E375BBF0-61B3-46DF-B196-A6A2EA1FABAD}" type="presOf" srcId="{692636B9-DE3B-4E82-BDC6-031FFDBF1BEB}" destId="{62F89425-FA6C-419F-8D32-9523137DDA41}" srcOrd="1" destOrd="0" presId="urn:microsoft.com/office/officeart/2005/8/layout/process1"/>
    <dgm:cxn modelId="{FA1025FE-E1BD-4F56-9FC0-83B9035A7294}" type="presOf" srcId="{5D8192A7-D3D7-4BC1-A02D-0EA296C5FDED}" destId="{42AB2A70-65C3-4116-99DD-4F10CFB4DC2C}" srcOrd="1" destOrd="0" presId="urn:microsoft.com/office/officeart/2005/8/layout/process1"/>
    <dgm:cxn modelId="{7DB14DE4-8030-4436-8509-C07D25D56DF9}" type="presParOf" srcId="{061C1081-2708-4A1A-9C20-1905B402067A}" destId="{988B2E25-1EC9-44D4-B687-E735FFB2C19C}" srcOrd="0" destOrd="0" presId="urn:microsoft.com/office/officeart/2005/8/layout/process1"/>
    <dgm:cxn modelId="{A6351331-4EC7-47D6-B211-25F655D3991A}" type="presParOf" srcId="{061C1081-2708-4A1A-9C20-1905B402067A}" destId="{A09B61FA-80CB-4B8D-BDE9-7BD65FD8E909}" srcOrd="1" destOrd="0" presId="urn:microsoft.com/office/officeart/2005/8/layout/process1"/>
    <dgm:cxn modelId="{02EE7B28-E9EE-42D0-9856-B456C26E9B61}" type="presParOf" srcId="{A09B61FA-80CB-4B8D-BDE9-7BD65FD8E909}" destId="{07DBFE50-0CEC-4F41-860A-B2A589962870}" srcOrd="0" destOrd="0" presId="urn:microsoft.com/office/officeart/2005/8/layout/process1"/>
    <dgm:cxn modelId="{290ED491-F5FD-4D3C-B61E-3767C7EF9575}" type="presParOf" srcId="{061C1081-2708-4A1A-9C20-1905B402067A}" destId="{2345E53C-85DB-41DE-90C8-34CB625C96BB}" srcOrd="2" destOrd="0" presId="urn:microsoft.com/office/officeart/2005/8/layout/process1"/>
    <dgm:cxn modelId="{86E87387-8A82-44D8-8179-563C7F91ACF6}" type="presParOf" srcId="{061C1081-2708-4A1A-9C20-1905B402067A}" destId="{C7AD9769-4C14-46E9-87FA-BEDE07E9E25C}" srcOrd="3" destOrd="0" presId="urn:microsoft.com/office/officeart/2005/8/layout/process1"/>
    <dgm:cxn modelId="{929F73F0-0396-4A50-B7CF-50637E675F53}" type="presParOf" srcId="{C7AD9769-4C14-46E9-87FA-BEDE07E9E25C}" destId="{62F89425-FA6C-419F-8D32-9523137DDA41}" srcOrd="0" destOrd="0" presId="urn:microsoft.com/office/officeart/2005/8/layout/process1"/>
    <dgm:cxn modelId="{A909B57F-C69B-4D20-984A-4FBE89BA29A0}" type="presParOf" srcId="{061C1081-2708-4A1A-9C20-1905B402067A}" destId="{CEA773BF-B27B-452B-A54E-E41FB70365DB}" srcOrd="4" destOrd="0" presId="urn:microsoft.com/office/officeart/2005/8/layout/process1"/>
    <dgm:cxn modelId="{CBF6420D-06D2-4DDE-90BE-D6FBBBF26A69}" type="presParOf" srcId="{061C1081-2708-4A1A-9C20-1905B402067A}" destId="{20D3F8B7-DE09-4456-A673-B622517DD841}" srcOrd="5" destOrd="0" presId="urn:microsoft.com/office/officeart/2005/8/layout/process1"/>
    <dgm:cxn modelId="{0237D44E-FB67-4905-BDB4-3A47EC6A1894}" type="presParOf" srcId="{20D3F8B7-DE09-4456-A673-B622517DD841}" destId="{42AB2A70-65C3-4116-99DD-4F10CFB4DC2C}" srcOrd="0" destOrd="0" presId="urn:microsoft.com/office/officeart/2005/8/layout/process1"/>
    <dgm:cxn modelId="{A209F3C8-E3F2-4516-924B-A235CAFC7754}" type="presParOf" srcId="{061C1081-2708-4A1A-9C20-1905B402067A}" destId="{04A34273-C366-4D79-BA22-7612014D5655}" srcOrd="6" destOrd="0" presId="urn:microsoft.com/office/officeart/2005/8/layout/process1"/>
    <dgm:cxn modelId="{49146709-C8AC-4CCD-930F-9C5FB8AD89CD}" type="presParOf" srcId="{061C1081-2708-4A1A-9C20-1905B402067A}" destId="{F696F32A-7704-433E-9490-F5F68C0E1AF5}" srcOrd="7" destOrd="0" presId="urn:microsoft.com/office/officeart/2005/8/layout/process1"/>
    <dgm:cxn modelId="{1BDB6571-233B-4158-91C9-F6E094F2AEA4}" type="presParOf" srcId="{F696F32A-7704-433E-9490-F5F68C0E1AF5}" destId="{787C04DF-4D45-45E5-979E-C6A07651F5DC}" srcOrd="0" destOrd="0" presId="urn:microsoft.com/office/officeart/2005/8/layout/process1"/>
    <dgm:cxn modelId="{D1BC2882-B8EB-45DD-A75F-3290DDC8A608}" type="presParOf" srcId="{061C1081-2708-4A1A-9C20-1905B402067A}" destId="{0C853012-CED6-482A-ABC3-A35E0F72A7D6}" srcOrd="8" destOrd="0" presId="urn:microsoft.com/office/officeart/2005/8/layout/process1"/>
    <dgm:cxn modelId="{6C04A4BF-FCCA-4F8D-A26C-75F50A1878CB}" type="presParOf" srcId="{061C1081-2708-4A1A-9C20-1905B402067A}" destId="{401B3978-B3C9-49D2-957A-B2C4997EB569}" srcOrd="9" destOrd="0" presId="urn:microsoft.com/office/officeart/2005/8/layout/process1"/>
    <dgm:cxn modelId="{3F67F3D3-33BB-45B8-9DF8-C78B2E1FC1ED}" type="presParOf" srcId="{401B3978-B3C9-49D2-957A-B2C4997EB569}" destId="{0F1AC1B1-4C9B-47EB-B85D-6A593C05230E}" srcOrd="0" destOrd="0" presId="urn:microsoft.com/office/officeart/2005/8/layout/process1"/>
    <dgm:cxn modelId="{73844DFE-C65F-4656-AA9F-609D451DE9F8}" type="presParOf" srcId="{061C1081-2708-4A1A-9C20-1905B402067A}" destId="{708AE8F1-56B4-4637-ADA3-3B8734DA43D9}" srcOrd="10"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BDC9691-FACC-4AD8-9BFE-6FC697C9A3A5}" type="doc">
      <dgm:prSet loTypeId="urn:microsoft.com/office/officeart/2005/8/layout/process1" loCatId="process" qsTypeId="urn:microsoft.com/office/officeart/2005/8/quickstyle/simple1" qsCatId="simple" csTypeId="urn:microsoft.com/office/officeart/2005/8/colors/accent1_2" csCatId="accent1" phldr="1"/>
      <dgm:spPr/>
    </dgm:pt>
    <dgm:pt modelId="{2D096621-E15A-498F-9BDF-59F918CAA707}">
      <dgm:prSet phldrT="[Text]"/>
      <dgm:spPr/>
      <dgm:t>
        <a:bodyPr/>
        <a:lstStyle/>
        <a:p>
          <a:r>
            <a:rPr lang="en-CA" dirty="0"/>
            <a:t>Respiratory Bronchioles</a:t>
          </a:r>
        </a:p>
      </dgm:t>
    </dgm:pt>
    <dgm:pt modelId="{C6385185-CD0E-4C18-A22E-386A7D60A0DF}" type="parTrans" cxnId="{EEE15D38-5208-444E-8D7D-E082B15F5695}">
      <dgm:prSet/>
      <dgm:spPr/>
      <dgm:t>
        <a:bodyPr/>
        <a:lstStyle/>
        <a:p>
          <a:endParaRPr lang="en-CA"/>
        </a:p>
      </dgm:t>
    </dgm:pt>
    <dgm:pt modelId="{84287602-D16F-437B-8754-483965C77CDF}" type="sibTrans" cxnId="{EEE15D38-5208-444E-8D7D-E082B15F5695}">
      <dgm:prSet/>
      <dgm:spPr/>
      <dgm:t>
        <a:bodyPr/>
        <a:lstStyle/>
        <a:p>
          <a:endParaRPr lang="en-CA"/>
        </a:p>
      </dgm:t>
    </dgm:pt>
    <dgm:pt modelId="{87C7ED41-495A-44F2-883D-8C8B4D76FC3A}">
      <dgm:prSet phldrT="[Text]"/>
      <dgm:spPr/>
      <dgm:t>
        <a:bodyPr/>
        <a:lstStyle/>
        <a:p>
          <a:r>
            <a:rPr lang="en-CA" dirty="0"/>
            <a:t>Alveolar Ducts </a:t>
          </a:r>
        </a:p>
      </dgm:t>
    </dgm:pt>
    <dgm:pt modelId="{A1894A3E-8C5F-4088-8944-573563FFC5B2}" type="parTrans" cxnId="{3551703F-FA65-4722-906C-F4D8EE08BB5D}">
      <dgm:prSet/>
      <dgm:spPr/>
      <dgm:t>
        <a:bodyPr/>
        <a:lstStyle/>
        <a:p>
          <a:endParaRPr lang="en-CA"/>
        </a:p>
      </dgm:t>
    </dgm:pt>
    <dgm:pt modelId="{692636B9-DE3B-4E82-BDC6-031FFDBF1BEB}" type="sibTrans" cxnId="{3551703F-FA65-4722-906C-F4D8EE08BB5D}">
      <dgm:prSet/>
      <dgm:spPr/>
      <dgm:t>
        <a:bodyPr/>
        <a:lstStyle/>
        <a:p>
          <a:endParaRPr lang="en-CA"/>
        </a:p>
      </dgm:t>
    </dgm:pt>
    <dgm:pt modelId="{85F9AFF0-C4D2-470D-A38C-B680F1687638}">
      <dgm:prSet phldrT="[Text]"/>
      <dgm:spPr/>
      <dgm:t>
        <a:bodyPr/>
        <a:lstStyle/>
        <a:p>
          <a:r>
            <a:rPr lang="en-CA"/>
            <a:t>Alveolar Sacs</a:t>
          </a:r>
          <a:endParaRPr lang="en-CA" dirty="0"/>
        </a:p>
      </dgm:t>
    </dgm:pt>
    <dgm:pt modelId="{BB24B484-DC80-403E-91EF-17B3C456C2CC}" type="parTrans" cxnId="{34539672-84CA-4C5D-A1F9-ADF0BE979040}">
      <dgm:prSet/>
      <dgm:spPr/>
      <dgm:t>
        <a:bodyPr/>
        <a:lstStyle/>
        <a:p>
          <a:endParaRPr lang="en-CA"/>
        </a:p>
      </dgm:t>
    </dgm:pt>
    <dgm:pt modelId="{5D8192A7-D3D7-4BC1-A02D-0EA296C5FDED}" type="sibTrans" cxnId="{34539672-84CA-4C5D-A1F9-ADF0BE979040}">
      <dgm:prSet/>
      <dgm:spPr/>
      <dgm:t>
        <a:bodyPr/>
        <a:lstStyle/>
        <a:p>
          <a:endParaRPr lang="en-CA"/>
        </a:p>
      </dgm:t>
    </dgm:pt>
    <dgm:pt modelId="{301A42C2-5571-478B-9E29-C8801853FAC5}">
      <dgm:prSet/>
      <dgm:spPr/>
      <dgm:t>
        <a:bodyPr/>
        <a:lstStyle/>
        <a:p>
          <a:r>
            <a:rPr lang="en-CA" baseline="0"/>
            <a:t>Alveoli</a:t>
          </a:r>
          <a:endParaRPr lang="en-CA" dirty="0"/>
        </a:p>
      </dgm:t>
    </dgm:pt>
    <dgm:pt modelId="{2C3FEF88-80C4-4CC4-B8F5-130CE8355C59}" type="parTrans" cxnId="{4DF94C4A-D1CB-4352-BC74-948D58E652B4}">
      <dgm:prSet/>
      <dgm:spPr/>
      <dgm:t>
        <a:bodyPr/>
        <a:lstStyle/>
        <a:p>
          <a:endParaRPr lang="en-CA"/>
        </a:p>
      </dgm:t>
    </dgm:pt>
    <dgm:pt modelId="{85D0E412-5D02-4F40-8B4C-3145B8A5A86C}" type="sibTrans" cxnId="{4DF94C4A-D1CB-4352-BC74-948D58E652B4}">
      <dgm:prSet/>
      <dgm:spPr/>
      <dgm:t>
        <a:bodyPr/>
        <a:lstStyle/>
        <a:p>
          <a:endParaRPr lang="en-CA"/>
        </a:p>
      </dgm:t>
    </dgm:pt>
    <dgm:pt modelId="{061C1081-2708-4A1A-9C20-1905B402067A}" type="pres">
      <dgm:prSet presAssocID="{3BDC9691-FACC-4AD8-9BFE-6FC697C9A3A5}" presName="Name0" presStyleCnt="0">
        <dgm:presLayoutVars>
          <dgm:dir/>
          <dgm:resizeHandles val="exact"/>
        </dgm:presLayoutVars>
      </dgm:prSet>
      <dgm:spPr/>
    </dgm:pt>
    <dgm:pt modelId="{988B2E25-1EC9-44D4-B687-E735FFB2C19C}" type="pres">
      <dgm:prSet presAssocID="{2D096621-E15A-498F-9BDF-59F918CAA707}" presName="node" presStyleLbl="node1" presStyleIdx="0" presStyleCnt="4">
        <dgm:presLayoutVars>
          <dgm:bulletEnabled val="1"/>
        </dgm:presLayoutVars>
      </dgm:prSet>
      <dgm:spPr/>
    </dgm:pt>
    <dgm:pt modelId="{A09B61FA-80CB-4B8D-BDE9-7BD65FD8E909}" type="pres">
      <dgm:prSet presAssocID="{84287602-D16F-437B-8754-483965C77CDF}" presName="sibTrans" presStyleLbl="sibTrans2D1" presStyleIdx="0" presStyleCnt="3"/>
      <dgm:spPr/>
    </dgm:pt>
    <dgm:pt modelId="{07DBFE50-0CEC-4F41-860A-B2A589962870}" type="pres">
      <dgm:prSet presAssocID="{84287602-D16F-437B-8754-483965C77CDF}" presName="connectorText" presStyleLbl="sibTrans2D1" presStyleIdx="0" presStyleCnt="3"/>
      <dgm:spPr/>
    </dgm:pt>
    <dgm:pt modelId="{2345E53C-85DB-41DE-90C8-34CB625C96BB}" type="pres">
      <dgm:prSet presAssocID="{87C7ED41-495A-44F2-883D-8C8B4D76FC3A}" presName="node" presStyleLbl="node1" presStyleIdx="1" presStyleCnt="4" custLinFactNeighborY="991">
        <dgm:presLayoutVars>
          <dgm:bulletEnabled val="1"/>
        </dgm:presLayoutVars>
      </dgm:prSet>
      <dgm:spPr/>
    </dgm:pt>
    <dgm:pt modelId="{C7AD9769-4C14-46E9-87FA-BEDE07E9E25C}" type="pres">
      <dgm:prSet presAssocID="{692636B9-DE3B-4E82-BDC6-031FFDBF1BEB}" presName="sibTrans" presStyleLbl="sibTrans2D1" presStyleIdx="1" presStyleCnt="3"/>
      <dgm:spPr/>
    </dgm:pt>
    <dgm:pt modelId="{62F89425-FA6C-419F-8D32-9523137DDA41}" type="pres">
      <dgm:prSet presAssocID="{692636B9-DE3B-4E82-BDC6-031FFDBF1BEB}" presName="connectorText" presStyleLbl="sibTrans2D1" presStyleIdx="1" presStyleCnt="3"/>
      <dgm:spPr/>
    </dgm:pt>
    <dgm:pt modelId="{CEA773BF-B27B-452B-A54E-E41FB70365DB}" type="pres">
      <dgm:prSet presAssocID="{85F9AFF0-C4D2-470D-A38C-B680F1687638}" presName="node" presStyleLbl="node1" presStyleIdx="2" presStyleCnt="4">
        <dgm:presLayoutVars>
          <dgm:bulletEnabled val="1"/>
        </dgm:presLayoutVars>
      </dgm:prSet>
      <dgm:spPr/>
    </dgm:pt>
    <dgm:pt modelId="{20D3F8B7-DE09-4456-A673-B622517DD841}" type="pres">
      <dgm:prSet presAssocID="{5D8192A7-D3D7-4BC1-A02D-0EA296C5FDED}" presName="sibTrans" presStyleLbl="sibTrans2D1" presStyleIdx="2" presStyleCnt="3"/>
      <dgm:spPr/>
    </dgm:pt>
    <dgm:pt modelId="{42AB2A70-65C3-4116-99DD-4F10CFB4DC2C}" type="pres">
      <dgm:prSet presAssocID="{5D8192A7-D3D7-4BC1-A02D-0EA296C5FDED}" presName="connectorText" presStyleLbl="sibTrans2D1" presStyleIdx="2" presStyleCnt="3"/>
      <dgm:spPr/>
    </dgm:pt>
    <dgm:pt modelId="{04A34273-C366-4D79-BA22-7612014D5655}" type="pres">
      <dgm:prSet presAssocID="{301A42C2-5571-478B-9E29-C8801853FAC5}" presName="node" presStyleLbl="node1" presStyleIdx="3" presStyleCnt="4">
        <dgm:presLayoutVars>
          <dgm:bulletEnabled val="1"/>
        </dgm:presLayoutVars>
      </dgm:prSet>
      <dgm:spPr/>
    </dgm:pt>
  </dgm:ptLst>
  <dgm:cxnLst>
    <dgm:cxn modelId="{D6D1EB04-E94B-40C6-A14C-213BD474D0A6}" type="presOf" srcId="{3BDC9691-FACC-4AD8-9BFE-6FC697C9A3A5}" destId="{061C1081-2708-4A1A-9C20-1905B402067A}" srcOrd="0" destOrd="0" presId="urn:microsoft.com/office/officeart/2005/8/layout/process1"/>
    <dgm:cxn modelId="{3C036A14-AD1E-4ABB-96B9-872646E8F912}" type="presOf" srcId="{2D096621-E15A-498F-9BDF-59F918CAA707}" destId="{988B2E25-1EC9-44D4-B687-E735FFB2C19C}" srcOrd="0" destOrd="0" presId="urn:microsoft.com/office/officeart/2005/8/layout/process1"/>
    <dgm:cxn modelId="{D99A3232-DEA5-49A6-B9C8-4C29906FD583}" type="presOf" srcId="{84287602-D16F-437B-8754-483965C77CDF}" destId="{A09B61FA-80CB-4B8D-BDE9-7BD65FD8E909}" srcOrd="0" destOrd="0" presId="urn:microsoft.com/office/officeart/2005/8/layout/process1"/>
    <dgm:cxn modelId="{EEE15D38-5208-444E-8D7D-E082B15F5695}" srcId="{3BDC9691-FACC-4AD8-9BFE-6FC697C9A3A5}" destId="{2D096621-E15A-498F-9BDF-59F918CAA707}" srcOrd="0" destOrd="0" parTransId="{C6385185-CD0E-4C18-A22E-386A7D60A0DF}" sibTransId="{84287602-D16F-437B-8754-483965C77CDF}"/>
    <dgm:cxn modelId="{3551703F-FA65-4722-906C-F4D8EE08BB5D}" srcId="{3BDC9691-FACC-4AD8-9BFE-6FC697C9A3A5}" destId="{87C7ED41-495A-44F2-883D-8C8B4D76FC3A}" srcOrd="1" destOrd="0" parTransId="{A1894A3E-8C5F-4088-8944-573563FFC5B2}" sibTransId="{692636B9-DE3B-4E82-BDC6-031FFDBF1BEB}"/>
    <dgm:cxn modelId="{081A3746-3E08-4495-8E29-ED19C40B927B}" type="presOf" srcId="{84287602-D16F-437B-8754-483965C77CDF}" destId="{07DBFE50-0CEC-4F41-860A-B2A589962870}" srcOrd="1" destOrd="0" presId="urn:microsoft.com/office/officeart/2005/8/layout/process1"/>
    <dgm:cxn modelId="{CE60DC48-0B65-4CCA-9652-4BF8B4F3BBAA}" type="presOf" srcId="{301A42C2-5571-478B-9E29-C8801853FAC5}" destId="{04A34273-C366-4D79-BA22-7612014D5655}" srcOrd="0" destOrd="0" presId="urn:microsoft.com/office/officeart/2005/8/layout/process1"/>
    <dgm:cxn modelId="{4DF94C4A-D1CB-4352-BC74-948D58E652B4}" srcId="{3BDC9691-FACC-4AD8-9BFE-6FC697C9A3A5}" destId="{301A42C2-5571-478B-9E29-C8801853FAC5}" srcOrd="3" destOrd="0" parTransId="{2C3FEF88-80C4-4CC4-B8F5-130CE8355C59}" sibTransId="{85D0E412-5D02-4F40-8B4C-3145B8A5A86C}"/>
    <dgm:cxn modelId="{34539672-84CA-4C5D-A1F9-ADF0BE979040}" srcId="{3BDC9691-FACC-4AD8-9BFE-6FC697C9A3A5}" destId="{85F9AFF0-C4D2-470D-A38C-B680F1687638}" srcOrd="2" destOrd="0" parTransId="{BB24B484-DC80-403E-91EF-17B3C456C2CC}" sibTransId="{5D8192A7-D3D7-4BC1-A02D-0EA296C5FDED}"/>
    <dgm:cxn modelId="{22CB2387-68E1-415D-BD15-DC365E80E530}" type="presOf" srcId="{692636B9-DE3B-4E82-BDC6-031FFDBF1BEB}" destId="{C7AD9769-4C14-46E9-87FA-BEDE07E9E25C}" srcOrd="0" destOrd="0" presId="urn:microsoft.com/office/officeart/2005/8/layout/process1"/>
    <dgm:cxn modelId="{9BFDE5B0-4F16-40C3-A7A7-BAE5EDCCE9B0}" type="presOf" srcId="{85F9AFF0-C4D2-470D-A38C-B680F1687638}" destId="{CEA773BF-B27B-452B-A54E-E41FB70365DB}" srcOrd="0" destOrd="0" presId="urn:microsoft.com/office/officeart/2005/8/layout/process1"/>
    <dgm:cxn modelId="{700B0BD6-106E-40BB-A863-F9961A45869D}" type="presOf" srcId="{5D8192A7-D3D7-4BC1-A02D-0EA296C5FDED}" destId="{20D3F8B7-DE09-4456-A673-B622517DD841}" srcOrd="0" destOrd="0" presId="urn:microsoft.com/office/officeart/2005/8/layout/process1"/>
    <dgm:cxn modelId="{552C7FEC-55DC-48BA-88C3-5E0E5457FDC3}" type="presOf" srcId="{87C7ED41-495A-44F2-883D-8C8B4D76FC3A}" destId="{2345E53C-85DB-41DE-90C8-34CB625C96BB}" srcOrd="0" destOrd="0" presId="urn:microsoft.com/office/officeart/2005/8/layout/process1"/>
    <dgm:cxn modelId="{E375BBF0-61B3-46DF-B196-A6A2EA1FABAD}" type="presOf" srcId="{692636B9-DE3B-4E82-BDC6-031FFDBF1BEB}" destId="{62F89425-FA6C-419F-8D32-9523137DDA41}" srcOrd="1" destOrd="0" presId="urn:microsoft.com/office/officeart/2005/8/layout/process1"/>
    <dgm:cxn modelId="{FA1025FE-E1BD-4F56-9FC0-83B9035A7294}" type="presOf" srcId="{5D8192A7-D3D7-4BC1-A02D-0EA296C5FDED}" destId="{42AB2A70-65C3-4116-99DD-4F10CFB4DC2C}" srcOrd="1" destOrd="0" presId="urn:microsoft.com/office/officeart/2005/8/layout/process1"/>
    <dgm:cxn modelId="{7DB14DE4-8030-4436-8509-C07D25D56DF9}" type="presParOf" srcId="{061C1081-2708-4A1A-9C20-1905B402067A}" destId="{988B2E25-1EC9-44D4-B687-E735FFB2C19C}" srcOrd="0" destOrd="0" presId="urn:microsoft.com/office/officeart/2005/8/layout/process1"/>
    <dgm:cxn modelId="{A6351331-4EC7-47D6-B211-25F655D3991A}" type="presParOf" srcId="{061C1081-2708-4A1A-9C20-1905B402067A}" destId="{A09B61FA-80CB-4B8D-BDE9-7BD65FD8E909}" srcOrd="1" destOrd="0" presId="urn:microsoft.com/office/officeart/2005/8/layout/process1"/>
    <dgm:cxn modelId="{02EE7B28-E9EE-42D0-9856-B456C26E9B61}" type="presParOf" srcId="{A09B61FA-80CB-4B8D-BDE9-7BD65FD8E909}" destId="{07DBFE50-0CEC-4F41-860A-B2A589962870}" srcOrd="0" destOrd="0" presId="urn:microsoft.com/office/officeart/2005/8/layout/process1"/>
    <dgm:cxn modelId="{290ED491-F5FD-4D3C-B61E-3767C7EF9575}" type="presParOf" srcId="{061C1081-2708-4A1A-9C20-1905B402067A}" destId="{2345E53C-85DB-41DE-90C8-34CB625C96BB}" srcOrd="2" destOrd="0" presId="urn:microsoft.com/office/officeart/2005/8/layout/process1"/>
    <dgm:cxn modelId="{86E87387-8A82-44D8-8179-563C7F91ACF6}" type="presParOf" srcId="{061C1081-2708-4A1A-9C20-1905B402067A}" destId="{C7AD9769-4C14-46E9-87FA-BEDE07E9E25C}" srcOrd="3" destOrd="0" presId="urn:microsoft.com/office/officeart/2005/8/layout/process1"/>
    <dgm:cxn modelId="{929F73F0-0396-4A50-B7CF-50637E675F53}" type="presParOf" srcId="{C7AD9769-4C14-46E9-87FA-BEDE07E9E25C}" destId="{62F89425-FA6C-419F-8D32-9523137DDA41}" srcOrd="0" destOrd="0" presId="urn:microsoft.com/office/officeart/2005/8/layout/process1"/>
    <dgm:cxn modelId="{A909B57F-C69B-4D20-984A-4FBE89BA29A0}" type="presParOf" srcId="{061C1081-2708-4A1A-9C20-1905B402067A}" destId="{CEA773BF-B27B-452B-A54E-E41FB70365DB}" srcOrd="4" destOrd="0" presId="urn:microsoft.com/office/officeart/2005/8/layout/process1"/>
    <dgm:cxn modelId="{CBF6420D-06D2-4DDE-90BE-D6FBBBF26A69}" type="presParOf" srcId="{061C1081-2708-4A1A-9C20-1905B402067A}" destId="{20D3F8B7-DE09-4456-A673-B622517DD841}" srcOrd="5" destOrd="0" presId="urn:microsoft.com/office/officeart/2005/8/layout/process1"/>
    <dgm:cxn modelId="{0237D44E-FB67-4905-BDB4-3A47EC6A1894}" type="presParOf" srcId="{20D3F8B7-DE09-4456-A673-B622517DD841}" destId="{42AB2A70-65C3-4116-99DD-4F10CFB4DC2C}" srcOrd="0" destOrd="0" presId="urn:microsoft.com/office/officeart/2005/8/layout/process1"/>
    <dgm:cxn modelId="{A209F3C8-E3F2-4516-924B-A235CAFC7754}" type="presParOf" srcId="{061C1081-2708-4A1A-9C20-1905B402067A}" destId="{04A34273-C366-4D79-BA22-7612014D5655}"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8B2E25-1EC9-44D4-B687-E735FFB2C19C}">
      <dsp:nvSpPr>
        <dsp:cNvPr id="0" name=""/>
        <dsp:cNvSpPr/>
      </dsp:nvSpPr>
      <dsp:spPr>
        <a:xfrm>
          <a:off x="0" y="100862"/>
          <a:ext cx="1365623" cy="8961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dirty="0"/>
            <a:t>Trachea</a:t>
          </a:r>
        </a:p>
      </dsp:txBody>
      <dsp:txXfrm>
        <a:off x="26249" y="127111"/>
        <a:ext cx="1313125" cy="843692"/>
      </dsp:txXfrm>
    </dsp:sp>
    <dsp:sp modelId="{A09B61FA-80CB-4B8D-BDE9-7BD65FD8E909}">
      <dsp:nvSpPr>
        <dsp:cNvPr id="0" name=""/>
        <dsp:cNvSpPr/>
      </dsp:nvSpPr>
      <dsp:spPr>
        <a:xfrm rot="15969">
          <a:off x="1502184" y="384098"/>
          <a:ext cx="289515" cy="3386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a:off x="1502184" y="451631"/>
        <a:ext cx="202661" cy="203204"/>
      </dsp:txXfrm>
    </dsp:sp>
    <dsp:sp modelId="{2345E53C-85DB-41DE-90C8-34CB625C96BB}">
      <dsp:nvSpPr>
        <dsp:cNvPr id="0" name=""/>
        <dsp:cNvSpPr/>
      </dsp:nvSpPr>
      <dsp:spPr>
        <a:xfrm>
          <a:off x="1911872" y="109743"/>
          <a:ext cx="1365623" cy="8961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dirty="0"/>
            <a:t>Primary Bronchus </a:t>
          </a:r>
        </a:p>
        <a:p>
          <a:pPr marL="0" lvl="0" indent="0" algn="ctr" defTabSz="666750">
            <a:lnSpc>
              <a:spcPct val="90000"/>
            </a:lnSpc>
            <a:spcBef>
              <a:spcPct val="0"/>
            </a:spcBef>
            <a:spcAft>
              <a:spcPct val="35000"/>
            </a:spcAft>
            <a:buNone/>
          </a:pPr>
          <a:r>
            <a:rPr lang="en-CA" sz="1500" kern="1200" dirty="0"/>
            <a:t>(Left and Right)</a:t>
          </a:r>
        </a:p>
      </dsp:txBody>
      <dsp:txXfrm>
        <a:off x="1938121" y="135992"/>
        <a:ext cx="1313125" cy="843692"/>
      </dsp:txXfrm>
    </dsp:sp>
    <dsp:sp modelId="{C7AD9769-4C14-46E9-87FA-BEDE07E9E25C}">
      <dsp:nvSpPr>
        <dsp:cNvPr id="0" name=""/>
        <dsp:cNvSpPr/>
      </dsp:nvSpPr>
      <dsp:spPr>
        <a:xfrm rot="21584031">
          <a:off x="3414057" y="384022"/>
          <a:ext cx="289515" cy="3386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a:off x="3414057" y="451959"/>
        <a:ext cx="202661" cy="203204"/>
      </dsp:txXfrm>
    </dsp:sp>
    <dsp:sp modelId="{CEA773BF-B27B-452B-A54E-E41FB70365DB}">
      <dsp:nvSpPr>
        <dsp:cNvPr id="0" name=""/>
        <dsp:cNvSpPr/>
      </dsp:nvSpPr>
      <dsp:spPr>
        <a:xfrm>
          <a:off x="3823745" y="100862"/>
          <a:ext cx="1365623" cy="8961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dirty="0"/>
            <a:t>2</a:t>
          </a:r>
          <a:r>
            <a:rPr lang="en-CA" sz="1500" kern="1200" baseline="30000" dirty="0"/>
            <a:t>0</a:t>
          </a:r>
          <a:r>
            <a:rPr lang="en-CA" sz="1500" kern="1200" dirty="0"/>
            <a:t> Bronchi</a:t>
          </a:r>
        </a:p>
      </dsp:txBody>
      <dsp:txXfrm>
        <a:off x="3849994" y="127111"/>
        <a:ext cx="1313125" cy="843692"/>
      </dsp:txXfrm>
    </dsp:sp>
    <dsp:sp modelId="{20D3F8B7-DE09-4456-A673-B622517DD841}">
      <dsp:nvSpPr>
        <dsp:cNvPr id="0" name=""/>
        <dsp:cNvSpPr/>
      </dsp:nvSpPr>
      <dsp:spPr>
        <a:xfrm>
          <a:off x="5325931" y="379620"/>
          <a:ext cx="289512" cy="3386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a:off x="5325931" y="447355"/>
        <a:ext cx="202658" cy="203204"/>
      </dsp:txXfrm>
    </dsp:sp>
    <dsp:sp modelId="{04A34273-C366-4D79-BA22-7612014D5655}">
      <dsp:nvSpPr>
        <dsp:cNvPr id="0" name=""/>
        <dsp:cNvSpPr/>
      </dsp:nvSpPr>
      <dsp:spPr>
        <a:xfrm>
          <a:off x="5735618" y="100862"/>
          <a:ext cx="1365623" cy="8961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baseline="0" dirty="0"/>
            <a:t>3</a:t>
          </a:r>
          <a:r>
            <a:rPr lang="en-CA" sz="1500" kern="1200" baseline="30000" dirty="0"/>
            <a:t>0</a:t>
          </a:r>
          <a:r>
            <a:rPr lang="en-CA" sz="1500" kern="1200" dirty="0"/>
            <a:t> Bronchi</a:t>
          </a:r>
        </a:p>
      </dsp:txBody>
      <dsp:txXfrm>
        <a:off x="5761867" y="127111"/>
        <a:ext cx="1313125" cy="843692"/>
      </dsp:txXfrm>
    </dsp:sp>
    <dsp:sp modelId="{F696F32A-7704-433E-9490-F5F68C0E1AF5}">
      <dsp:nvSpPr>
        <dsp:cNvPr id="0" name=""/>
        <dsp:cNvSpPr/>
      </dsp:nvSpPr>
      <dsp:spPr>
        <a:xfrm>
          <a:off x="7237804" y="379620"/>
          <a:ext cx="289512" cy="3386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a:off x="7237804" y="447355"/>
        <a:ext cx="202658" cy="203204"/>
      </dsp:txXfrm>
    </dsp:sp>
    <dsp:sp modelId="{0C853012-CED6-482A-ABC3-A35E0F72A7D6}">
      <dsp:nvSpPr>
        <dsp:cNvPr id="0" name=""/>
        <dsp:cNvSpPr/>
      </dsp:nvSpPr>
      <dsp:spPr>
        <a:xfrm>
          <a:off x="7647491" y="100862"/>
          <a:ext cx="1365623" cy="8961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dirty="0"/>
            <a:t>Bronchioles</a:t>
          </a:r>
        </a:p>
      </dsp:txBody>
      <dsp:txXfrm>
        <a:off x="7673740" y="127111"/>
        <a:ext cx="1313125" cy="843692"/>
      </dsp:txXfrm>
    </dsp:sp>
    <dsp:sp modelId="{401B3978-B3C9-49D2-957A-B2C4997EB569}">
      <dsp:nvSpPr>
        <dsp:cNvPr id="0" name=""/>
        <dsp:cNvSpPr/>
      </dsp:nvSpPr>
      <dsp:spPr>
        <a:xfrm>
          <a:off x="9149677" y="379620"/>
          <a:ext cx="289512" cy="3386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CA" sz="1200" kern="1200"/>
        </a:p>
      </dsp:txBody>
      <dsp:txXfrm>
        <a:off x="9149677" y="447355"/>
        <a:ext cx="202658" cy="203204"/>
      </dsp:txXfrm>
    </dsp:sp>
    <dsp:sp modelId="{708AE8F1-56B4-4637-ADA3-3B8734DA43D9}">
      <dsp:nvSpPr>
        <dsp:cNvPr id="0" name=""/>
        <dsp:cNvSpPr/>
      </dsp:nvSpPr>
      <dsp:spPr>
        <a:xfrm>
          <a:off x="9559364" y="100862"/>
          <a:ext cx="1365623" cy="8961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CA" sz="1500" kern="1200" dirty="0"/>
            <a:t>Terminal Bronchioles</a:t>
          </a:r>
        </a:p>
      </dsp:txBody>
      <dsp:txXfrm>
        <a:off x="9585613" y="127111"/>
        <a:ext cx="1313125" cy="8436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8B2E25-1EC9-44D4-B687-E735FFB2C19C}">
      <dsp:nvSpPr>
        <dsp:cNvPr id="0" name=""/>
        <dsp:cNvSpPr/>
      </dsp:nvSpPr>
      <dsp:spPr>
        <a:xfrm>
          <a:off x="3905" y="36695"/>
          <a:ext cx="1707538" cy="102452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CA" sz="2400" kern="1200" dirty="0"/>
            <a:t>Respiratory Bronchioles</a:t>
          </a:r>
        </a:p>
      </dsp:txBody>
      <dsp:txXfrm>
        <a:off x="33912" y="66702"/>
        <a:ext cx="1647524" cy="964509"/>
      </dsp:txXfrm>
    </dsp:sp>
    <dsp:sp modelId="{A09B61FA-80CB-4B8D-BDE9-7BD65FD8E909}">
      <dsp:nvSpPr>
        <dsp:cNvPr id="0" name=""/>
        <dsp:cNvSpPr/>
      </dsp:nvSpPr>
      <dsp:spPr>
        <a:xfrm rot="14601">
          <a:off x="1882196" y="342342"/>
          <a:ext cx="362001" cy="42346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a:off x="1882196" y="426805"/>
        <a:ext cx="253401" cy="254081"/>
      </dsp:txXfrm>
    </dsp:sp>
    <dsp:sp modelId="{2345E53C-85DB-41DE-90C8-34CB625C96BB}">
      <dsp:nvSpPr>
        <dsp:cNvPr id="0" name=""/>
        <dsp:cNvSpPr/>
      </dsp:nvSpPr>
      <dsp:spPr>
        <a:xfrm>
          <a:off x="2394459" y="46848"/>
          <a:ext cx="1707538" cy="102452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CA" sz="2400" kern="1200" dirty="0"/>
            <a:t>Alveolar Ducts </a:t>
          </a:r>
        </a:p>
      </dsp:txBody>
      <dsp:txXfrm>
        <a:off x="2424466" y="76855"/>
        <a:ext cx="1647524" cy="964509"/>
      </dsp:txXfrm>
    </dsp:sp>
    <dsp:sp modelId="{C7AD9769-4C14-46E9-87FA-BEDE07E9E25C}">
      <dsp:nvSpPr>
        <dsp:cNvPr id="0" name=""/>
        <dsp:cNvSpPr/>
      </dsp:nvSpPr>
      <dsp:spPr>
        <a:xfrm rot="21585399">
          <a:off x="4272750" y="342255"/>
          <a:ext cx="362001" cy="42346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a:off x="4272750" y="427180"/>
        <a:ext cx="253401" cy="254081"/>
      </dsp:txXfrm>
    </dsp:sp>
    <dsp:sp modelId="{CEA773BF-B27B-452B-A54E-E41FB70365DB}">
      <dsp:nvSpPr>
        <dsp:cNvPr id="0" name=""/>
        <dsp:cNvSpPr/>
      </dsp:nvSpPr>
      <dsp:spPr>
        <a:xfrm>
          <a:off x="4785013" y="36695"/>
          <a:ext cx="1707538" cy="102452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CA" sz="2400" kern="1200"/>
            <a:t>Alveolar Sacs</a:t>
          </a:r>
          <a:endParaRPr lang="en-CA" sz="2400" kern="1200" dirty="0"/>
        </a:p>
      </dsp:txBody>
      <dsp:txXfrm>
        <a:off x="4815020" y="66702"/>
        <a:ext cx="1647524" cy="964509"/>
      </dsp:txXfrm>
    </dsp:sp>
    <dsp:sp modelId="{20D3F8B7-DE09-4456-A673-B622517DD841}">
      <dsp:nvSpPr>
        <dsp:cNvPr id="0" name=""/>
        <dsp:cNvSpPr/>
      </dsp:nvSpPr>
      <dsp:spPr>
        <a:xfrm>
          <a:off x="6663306" y="337222"/>
          <a:ext cx="361998" cy="42346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CA" sz="1800" kern="1200"/>
        </a:p>
      </dsp:txBody>
      <dsp:txXfrm>
        <a:off x="6663306" y="421916"/>
        <a:ext cx="253399" cy="254081"/>
      </dsp:txXfrm>
    </dsp:sp>
    <dsp:sp modelId="{04A34273-C366-4D79-BA22-7612014D5655}">
      <dsp:nvSpPr>
        <dsp:cNvPr id="0" name=""/>
        <dsp:cNvSpPr/>
      </dsp:nvSpPr>
      <dsp:spPr>
        <a:xfrm>
          <a:off x="7175567" y="36695"/>
          <a:ext cx="1707538" cy="102452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CA" sz="2400" kern="1200" baseline="0"/>
            <a:t>Alveoli</a:t>
          </a:r>
          <a:endParaRPr lang="en-CA" sz="2400" kern="1200" dirty="0"/>
        </a:p>
      </dsp:txBody>
      <dsp:txXfrm>
        <a:off x="7205574" y="66702"/>
        <a:ext cx="1647524" cy="96450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2-04T16:39:59.475"/>
    </inkml:context>
    <inkml:brush xml:id="br0">
      <inkml:brushProperty name="width" value="0.05" units="cm"/>
      <inkml:brushProperty name="height" value="0.05" units="cm"/>
    </inkml:brush>
  </inkml:definitions>
  <inkml:trace contextRef="#ctx0" brushRef="#br0">1 99 24575,'8'0'0,"1"0"0,3-4 0,2 3 0,4-3 0,4 4 0,-3 0 0,7 0 0,-7 0 0,3 0 0,-8 0 0,3 0 0,-8 0 0,9 0 0,-5 0 0,6 4 0,-1-3 0,16 3 0,-12-4 0,23 4 0,-13-3 0,8 6 0,-9-6 0,2 3 0,-13-4 0,9 0 0,-10 0 0,15 0 0,-13 0 0,13 0 0,-15 0 0,7 4 0,-7-3 0,7 3 0,-7-4 0,15 0 0,-13 0 0,16 0 0,-17 0 0,10 0 0,-11 0 0,11 0 0,-14 0 0,29 0 0,-27 0 0,32 0 0,-33 0 0,24 0 0,-29 0 0,25 0 0,-25 0 0,21 0 0,-21 0 0,16 0 0,-13 4 0,11-3 0,-11 3 0,5-4 0,-6 0 0,4 0 0,-4 0 0,-1 0 0,-5 0 0,1 0 0,-1 0 0,0 0 0,5 0 0,-4 0 0,4 0 0,0 0 0,1 0 0,0 0 0,-2 0 0,-3 0 0,3 4 0,-2-3 0,2 3 0,1-4 0,-3 0 0,2 0 0,-3 0 0,-5 4 0,8-3 0,-6 2 0,-1-3 0,-10-8 0,-9-2 0,0-4 0,0-3 0,2 7 0,1-7 0,-2 7 0,5-3 0,3 4 0,-3 1 0,7-1 0,-6 5 0,6-4 0,-3 4 0,4-5 0,4 8 0,5 2 0,5 12 0,4-3 0,-4 3 0,3 0 0,-8-3 0,8 3 0,-7-5 0,7 5 0,-3-3 0,0 3 0,-2-5 0,-3-3 0,-1 2 0,-7-2 0,-2 3 0,-8 5 0,-4 1 0,3 0 0,-3 3 0,4-8 0,1 0 0,3-1 0,1-4 0,0 1 0,-1 7 0,-3-7 0,3 8 0,-3-4 0,3 3 0,-3-2 0,3-1 0,1-6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2-04T16:39:59.476"/>
    </inkml:context>
    <inkml:brush xml:id="br0">
      <inkml:brushProperty name="width" value="0.05" units="cm"/>
      <inkml:brushProperty name="height" value="0.05" units="cm"/>
    </inkml:brush>
  </inkml:definitions>
  <inkml:trace contextRef="#ctx0" brushRef="#br0">1 0 24575,'13'9'0,"0"-4"0,-5 2 0,1-2 0,-1-1 0,5 4 0,-4-3 0,8 4 0,-7-1 0,7 1 0,-3 0 0,4 0 0,0 0 0,0 0 0,-4 0 0,12 0 0,-15 0 0,22 4 0,-21-8 0,25 15 0,-20-17 0,21 17 0,-22-14 0,12 7 0,-13-5 0,15 1 0,-9 0 0,22 8 0,-21-10 0,29 17 0,-29-21 0,15 12 0,1-5 0,2 1 0,-4 2 0,19-4 0,-35 0 0,40 0 0,-38-4 0,36 3 0,-39-3 0,42 0 0,-42-1 0,35 0 0,-37-4 0,15 4 0,6 0 0,23 5 0,-8 1 0,28-1 0,-56-1 0,36-7 0,-28 3 0,27 0 0,-30-3 0,31 7 0,-37-7 0,34 8 0,-31-8 0,34 8 0,-36-8 0,40 8 0,-45-8 0,39 8 0,-40-8 0,43 7 0,-33-7 0,30 7 0,-32-7 0,29 7 0,-37-7 0,52 8 0,-50-4 0,69 4 0,-52-3 0,50 2 0,-52-7 0,58 3 0,-59-4 0,22 3 0,3-1 0,-8-1 0,-1 2 0,-1-1 0,-2-2 0,29 0 0,-47 0 0,49 0 0,-47 0 0,43 0 0,-42 0 0,11 4 0,-19-3 0,19 3 0,-25-4 0,46 0 0,-45 0 0,35 0 0,-34 0 0,42 0 0,-41 0 0,64 0 0,-68 0 0,43 0 0,-50 0 0,36 0 0,-28 0 0,37 0 0,-33 0 0,33 0 0,-33 0 0,35 0 0,-25 5 0,24-4 0,-13 3 0,2-4 0,-10 0 0,-1 0 0,-14 0 0,35 0 0,-35 0 0,36 0 0,-36 0 0,18 0 0,-18 0 0,30 0 0,-32 0 0,42 0 0,-46 0 0,36 0 0,-38 0 0,19 0 0,-17 0 0,11 0 0,-7 0 0,6 0 0,-5 0 0,-3 0 0,5 0 0,-11 0 0,7 0 0,-6 0 0,-2 0 0,2 0 0,1 0 0,-3 0 0,7 0 0,-8 0 0,4 0 0,0 0 0,0 0 0,6 0 0,-6 0 0,0 0 0,-4 0 0,-1 0 0,0 0 0,-7 0 0,-2-3 0,-7-2 0,3-3 0,-3 3 0,4 1 0,-1 0 0,-3 3 0,4-6 0,-1 2 0,1-3 0,4-5 0,-3 3 0,2-3 0,-3 5 0,4 7 0,7 6 0,-1 0 0,2 6 0,0-6 0,-4 3 0,4 0 0,5 5 0,1-3 0,0 7 0,3-7 0,-7 3 0,3-8 0,-8 2 0,-2-2 0,-11 4 0,2-1 0,-11 1 0,7 0 0,-2-1 0,3-3 0,1 2 0,-1-2 0,5 3 0,-4-3 0,7-1 0,-3-4 0</inkml:trace>
</inkml:ink>
</file>

<file path=ppt/media/image1.png>
</file>

<file path=ppt/media/image10.png>
</file>

<file path=ppt/media/image11.png>
</file>

<file path=ppt/media/image2.png>
</file>

<file path=ppt/media/image20.JPG>
</file>

<file path=ppt/media/image21.JPG>
</file>

<file path=ppt/media/image3.png>
</file>

<file path=ppt/media/image4.jpeg>
</file>

<file path=ppt/media/image5.jpeg>
</file>

<file path=ppt/media/image6.png>
</file>

<file path=ppt/media/image7.sv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B5DE40-68BA-4164-922C-95B38CFF8A1D}" type="datetimeFigureOut">
              <a:rPr lang="en-US" smtClean="0"/>
              <a:t>2/11/2020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A6AB92-A435-4CED-AFDE-AD937B5C1B32}" type="slidenum">
              <a:rPr lang="en-US" smtClean="0"/>
              <a:t>‹#›</a:t>
            </a:fld>
            <a:endParaRPr lang="en-US"/>
          </a:p>
        </p:txBody>
      </p:sp>
    </p:spTree>
    <p:extLst>
      <p:ext uri="{BB962C8B-B14F-4D97-AF65-F5344CB8AC3E}">
        <p14:creationId xmlns:p14="http://schemas.microsoft.com/office/powerpoint/2010/main" val="3428972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5FDC7-53FE-416C-B833-F9DBCE7971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1350C449-BFB2-4EE3-8C6C-A5335D13DC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19C497E7-0188-410C-8E6D-6A5FB5296253}"/>
              </a:ext>
            </a:extLst>
          </p:cNvPr>
          <p:cNvSpPr>
            <a:spLocks noGrp="1"/>
          </p:cNvSpPr>
          <p:nvPr>
            <p:ph type="dt" sz="half" idx="10"/>
          </p:nvPr>
        </p:nvSpPr>
        <p:spPr/>
        <p:txBody>
          <a:bodyPr/>
          <a:lstStyle/>
          <a:p>
            <a:fld id="{93F34BDB-2351-4FF4-AED9-BAB48932719C}" type="datetimeFigureOut">
              <a:rPr lang="en-CA" smtClean="0"/>
              <a:t>2020-02-11</a:t>
            </a:fld>
            <a:endParaRPr lang="en-CA"/>
          </a:p>
        </p:txBody>
      </p:sp>
      <p:sp>
        <p:nvSpPr>
          <p:cNvPr id="5" name="Footer Placeholder 4">
            <a:extLst>
              <a:ext uri="{FF2B5EF4-FFF2-40B4-BE49-F238E27FC236}">
                <a16:creationId xmlns:a16="http://schemas.microsoft.com/office/drawing/2014/main" id="{9EABF3EB-5228-4AD1-B4C4-984C0BB0227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6B1121B-F66D-4C0C-A75E-2DFC7F8E9E23}"/>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3978251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3189F-53C2-4ABA-9BFB-E7B4DDCA37CE}"/>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C9B7B20-5BAE-4A02-A5CC-330D60D32E0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0079BA0-FCC9-4F2E-B3A9-2A87CD367BDA}"/>
              </a:ext>
            </a:extLst>
          </p:cNvPr>
          <p:cNvSpPr>
            <a:spLocks noGrp="1"/>
          </p:cNvSpPr>
          <p:nvPr>
            <p:ph type="dt" sz="half" idx="10"/>
          </p:nvPr>
        </p:nvSpPr>
        <p:spPr/>
        <p:txBody>
          <a:bodyPr/>
          <a:lstStyle/>
          <a:p>
            <a:fld id="{93F34BDB-2351-4FF4-AED9-BAB48932719C}" type="datetimeFigureOut">
              <a:rPr lang="en-CA" smtClean="0"/>
              <a:t>2020-02-11</a:t>
            </a:fld>
            <a:endParaRPr lang="en-CA"/>
          </a:p>
        </p:txBody>
      </p:sp>
      <p:sp>
        <p:nvSpPr>
          <p:cNvPr id="5" name="Footer Placeholder 4">
            <a:extLst>
              <a:ext uri="{FF2B5EF4-FFF2-40B4-BE49-F238E27FC236}">
                <a16:creationId xmlns:a16="http://schemas.microsoft.com/office/drawing/2014/main" id="{EF71DE5F-B937-4717-8F77-477C2A83A1C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C7951BC-A1DA-4D93-B2DA-681B64C5076C}"/>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047129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2B553C-85FC-4862-A492-B71537379D3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7B61E8B-C602-479F-9CE2-B1B3EFEF2F2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2A35407-B900-4B16-8EA3-D90704BEAC63}"/>
              </a:ext>
            </a:extLst>
          </p:cNvPr>
          <p:cNvSpPr>
            <a:spLocks noGrp="1"/>
          </p:cNvSpPr>
          <p:nvPr>
            <p:ph type="dt" sz="half" idx="10"/>
          </p:nvPr>
        </p:nvSpPr>
        <p:spPr/>
        <p:txBody>
          <a:bodyPr/>
          <a:lstStyle/>
          <a:p>
            <a:fld id="{93F34BDB-2351-4FF4-AED9-BAB48932719C}" type="datetimeFigureOut">
              <a:rPr lang="en-CA" smtClean="0"/>
              <a:t>2020-02-11</a:t>
            </a:fld>
            <a:endParaRPr lang="en-CA"/>
          </a:p>
        </p:txBody>
      </p:sp>
      <p:sp>
        <p:nvSpPr>
          <p:cNvPr id="5" name="Footer Placeholder 4">
            <a:extLst>
              <a:ext uri="{FF2B5EF4-FFF2-40B4-BE49-F238E27FC236}">
                <a16:creationId xmlns:a16="http://schemas.microsoft.com/office/drawing/2014/main" id="{83DC5D90-94B2-4AFD-A744-35FAD236395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EDD9BB1-7BC0-4A00-80D5-C791A1D639FC}"/>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799276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F47A1-CA55-40C9-A22F-D6E12950A12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126DD82-23D3-46C0-A328-600B09C359B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64219CE-BB0D-415C-AC1B-EBFB4627A82B}"/>
              </a:ext>
            </a:extLst>
          </p:cNvPr>
          <p:cNvSpPr>
            <a:spLocks noGrp="1"/>
          </p:cNvSpPr>
          <p:nvPr>
            <p:ph type="dt" sz="half" idx="10"/>
          </p:nvPr>
        </p:nvSpPr>
        <p:spPr/>
        <p:txBody>
          <a:bodyPr/>
          <a:lstStyle/>
          <a:p>
            <a:fld id="{93F34BDB-2351-4FF4-AED9-BAB48932719C}" type="datetimeFigureOut">
              <a:rPr lang="en-CA" smtClean="0"/>
              <a:t>2020-02-11</a:t>
            </a:fld>
            <a:endParaRPr lang="en-CA"/>
          </a:p>
        </p:txBody>
      </p:sp>
      <p:sp>
        <p:nvSpPr>
          <p:cNvPr id="5" name="Footer Placeholder 4">
            <a:extLst>
              <a:ext uri="{FF2B5EF4-FFF2-40B4-BE49-F238E27FC236}">
                <a16:creationId xmlns:a16="http://schemas.microsoft.com/office/drawing/2014/main" id="{9FBCDAB8-B1DB-47B3-9E30-65095A33266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A4B5DC1-E101-4139-9C25-65CEDC274402}"/>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812358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5CBF0-78BC-412D-ABA4-CE29DB3638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A6A29C2F-6723-474E-891D-308CCCBFD0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965878E-9A80-4CC4-B03C-94C9C3F1F82B}"/>
              </a:ext>
            </a:extLst>
          </p:cNvPr>
          <p:cNvSpPr>
            <a:spLocks noGrp="1"/>
          </p:cNvSpPr>
          <p:nvPr>
            <p:ph type="dt" sz="half" idx="10"/>
          </p:nvPr>
        </p:nvSpPr>
        <p:spPr/>
        <p:txBody>
          <a:bodyPr/>
          <a:lstStyle/>
          <a:p>
            <a:fld id="{93F34BDB-2351-4FF4-AED9-BAB48932719C}" type="datetimeFigureOut">
              <a:rPr lang="en-CA" smtClean="0"/>
              <a:t>2020-02-11</a:t>
            </a:fld>
            <a:endParaRPr lang="en-CA"/>
          </a:p>
        </p:txBody>
      </p:sp>
      <p:sp>
        <p:nvSpPr>
          <p:cNvPr id="5" name="Footer Placeholder 4">
            <a:extLst>
              <a:ext uri="{FF2B5EF4-FFF2-40B4-BE49-F238E27FC236}">
                <a16:creationId xmlns:a16="http://schemas.microsoft.com/office/drawing/2014/main" id="{EF4992DC-DEAD-44C6-A393-1645B77D98C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F493657-CECE-44D5-9A2E-A55350FF42C8}"/>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4192074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BE12F-1E79-4263-B4D5-4B65206A2A2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1DD1E35-9A6E-4F9D-90BF-3D72E4323E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6C06858A-FDE5-41E9-B46F-25CA8ABC99C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7CB1C5CD-928B-43B3-87BA-43A150D6E90E}"/>
              </a:ext>
            </a:extLst>
          </p:cNvPr>
          <p:cNvSpPr>
            <a:spLocks noGrp="1"/>
          </p:cNvSpPr>
          <p:nvPr>
            <p:ph type="dt" sz="half" idx="10"/>
          </p:nvPr>
        </p:nvSpPr>
        <p:spPr/>
        <p:txBody>
          <a:bodyPr/>
          <a:lstStyle/>
          <a:p>
            <a:fld id="{93F34BDB-2351-4FF4-AED9-BAB48932719C}" type="datetimeFigureOut">
              <a:rPr lang="en-CA" smtClean="0"/>
              <a:t>2020-02-11</a:t>
            </a:fld>
            <a:endParaRPr lang="en-CA"/>
          </a:p>
        </p:txBody>
      </p:sp>
      <p:sp>
        <p:nvSpPr>
          <p:cNvPr id="6" name="Footer Placeholder 5">
            <a:extLst>
              <a:ext uri="{FF2B5EF4-FFF2-40B4-BE49-F238E27FC236}">
                <a16:creationId xmlns:a16="http://schemas.microsoft.com/office/drawing/2014/main" id="{8CC9D6C4-3DA9-4E2F-A359-12D4399BC6D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F1C753F-323A-4A55-AE42-68C6FECC38F0}"/>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28957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618BE-062A-418D-9888-ED9DD87AE322}"/>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48C2AD3-3ADD-410E-8EDC-A6A3FCEAE8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BD359A4-B047-4945-A1D8-D9C7FF59956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B0C2CF5C-46C3-4C9B-988B-A9E7F2CB9B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EAB2753-26E3-40AD-8F31-B8320CD1E83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5D48D8E-317A-4619-872E-CD23D2633654}"/>
              </a:ext>
            </a:extLst>
          </p:cNvPr>
          <p:cNvSpPr>
            <a:spLocks noGrp="1"/>
          </p:cNvSpPr>
          <p:nvPr>
            <p:ph type="dt" sz="half" idx="10"/>
          </p:nvPr>
        </p:nvSpPr>
        <p:spPr/>
        <p:txBody>
          <a:bodyPr/>
          <a:lstStyle/>
          <a:p>
            <a:fld id="{93F34BDB-2351-4FF4-AED9-BAB48932719C}" type="datetimeFigureOut">
              <a:rPr lang="en-CA" smtClean="0"/>
              <a:t>2020-02-11</a:t>
            </a:fld>
            <a:endParaRPr lang="en-CA"/>
          </a:p>
        </p:txBody>
      </p:sp>
      <p:sp>
        <p:nvSpPr>
          <p:cNvPr id="8" name="Footer Placeholder 7">
            <a:extLst>
              <a:ext uri="{FF2B5EF4-FFF2-40B4-BE49-F238E27FC236}">
                <a16:creationId xmlns:a16="http://schemas.microsoft.com/office/drawing/2014/main" id="{83715E81-B52E-432E-8C36-AACF9B3F7DBD}"/>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5A365224-01CF-446E-A268-A56B7A497074}"/>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9847649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007E6-03D8-41F4-B9B5-3ACD6B81B350}"/>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8FC6C0C3-26A5-4487-B43C-45A08BD1D4AA}"/>
              </a:ext>
            </a:extLst>
          </p:cNvPr>
          <p:cNvSpPr>
            <a:spLocks noGrp="1"/>
          </p:cNvSpPr>
          <p:nvPr>
            <p:ph type="dt" sz="half" idx="10"/>
          </p:nvPr>
        </p:nvSpPr>
        <p:spPr/>
        <p:txBody>
          <a:bodyPr/>
          <a:lstStyle/>
          <a:p>
            <a:fld id="{93F34BDB-2351-4FF4-AED9-BAB48932719C}" type="datetimeFigureOut">
              <a:rPr lang="en-CA" smtClean="0"/>
              <a:t>2020-02-11</a:t>
            </a:fld>
            <a:endParaRPr lang="en-CA"/>
          </a:p>
        </p:txBody>
      </p:sp>
      <p:sp>
        <p:nvSpPr>
          <p:cNvPr id="4" name="Footer Placeholder 3">
            <a:extLst>
              <a:ext uri="{FF2B5EF4-FFF2-40B4-BE49-F238E27FC236}">
                <a16:creationId xmlns:a16="http://schemas.microsoft.com/office/drawing/2014/main" id="{781F844C-3CD8-45A0-8C7E-054967C0ABEF}"/>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88B2CE13-C608-4418-A623-EFDC237018D8}"/>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778494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6573BE-61DE-4581-A4B1-30F966650DC2}"/>
              </a:ext>
            </a:extLst>
          </p:cNvPr>
          <p:cNvSpPr>
            <a:spLocks noGrp="1"/>
          </p:cNvSpPr>
          <p:nvPr>
            <p:ph type="dt" sz="half" idx="10"/>
          </p:nvPr>
        </p:nvSpPr>
        <p:spPr/>
        <p:txBody>
          <a:bodyPr/>
          <a:lstStyle/>
          <a:p>
            <a:fld id="{93F34BDB-2351-4FF4-AED9-BAB48932719C}" type="datetimeFigureOut">
              <a:rPr lang="en-CA" smtClean="0"/>
              <a:t>2020-02-11</a:t>
            </a:fld>
            <a:endParaRPr lang="en-CA"/>
          </a:p>
        </p:txBody>
      </p:sp>
      <p:sp>
        <p:nvSpPr>
          <p:cNvPr id="3" name="Footer Placeholder 2">
            <a:extLst>
              <a:ext uri="{FF2B5EF4-FFF2-40B4-BE49-F238E27FC236}">
                <a16:creationId xmlns:a16="http://schemas.microsoft.com/office/drawing/2014/main" id="{32E699A0-BE13-410E-86F3-1D00ACF888C7}"/>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08EBA42E-CC63-4BD1-8A22-D40BB39BDFA6}"/>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3072786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50345-EB20-4A68-8302-A59D23EB10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0FC57978-9510-40F8-AA04-D610D55FE9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6742911F-E235-4DA9-9A1F-FB2C483C38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99B3BE7-0005-43C7-BDB9-A7CF029AA45D}"/>
              </a:ext>
            </a:extLst>
          </p:cNvPr>
          <p:cNvSpPr>
            <a:spLocks noGrp="1"/>
          </p:cNvSpPr>
          <p:nvPr>
            <p:ph type="dt" sz="half" idx="10"/>
          </p:nvPr>
        </p:nvSpPr>
        <p:spPr/>
        <p:txBody>
          <a:bodyPr/>
          <a:lstStyle/>
          <a:p>
            <a:fld id="{93F34BDB-2351-4FF4-AED9-BAB48932719C}" type="datetimeFigureOut">
              <a:rPr lang="en-CA" smtClean="0"/>
              <a:t>2020-02-11</a:t>
            </a:fld>
            <a:endParaRPr lang="en-CA"/>
          </a:p>
        </p:txBody>
      </p:sp>
      <p:sp>
        <p:nvSpPr>
          <p:cNvPr id="6" name="Footer Placeholder 5">
            <a:extLst>
              <a:ext uri="{FF2B5EF4-FFF2-40B4-BE49-F238E27FC236}">
                <a16:creationId xmlns:a16="http://schemas.microsoft.com/office/drawing/2014/main" id="{66A118E3-FA5E-4662-8936-1D1CEFF5DAD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79FB676-D72A-471E-BFE0-75C8DC977F80}"/>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2343544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36F4F-8F8B-4289-B69B-86B547C27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991B6382-45C1-425A-BF0E-617376DA95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D9DFB85-36D4-4A3C-8E8C-B28692C4CA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1898BB-D9D8-41D3-B341-532DB8D277D7}"/>
              </a:ext>
            </a:extLst>
          </p:cNvPr>
          <p:cNvSpPr>
            <a:spLocks noGrp="1"/>
          </p:cNvSpPr>
          <p:nvPr>
            <p:ph type="dt" sz="half" idx="10"/>
          </p:nvPr>
        </p:nvSpPr>
        <p:spPr/>
        <p:txBody>
          <a:bodyPr/>
          <a:lstStyle/>
          <a:p>
            <a:fld id="{93F34BDB-2351-4FF4-AED9-BAB48932719C}" type="datetimeFigureOut">
              <a:rPr lang="en-CA" smtClean="0"/>
              <a:t>2020-02-11</a:t>
            </a:fld>
            <a:endParaRPr lang="en-CA"/>
          </a:p>
        </p:txBody>
      </p:sp>
      <p:sp>
        <p:nvSpPr>
          <p:cNvPr id="6" name="Footer Placeholder 5">
            <a:extLst>
              <a:ext uri="{FF2B5EF4-FFF2-40B4-BE49-F238E27FC236}">
                <a16:creationId xmlns:a16="http://schemas.microsoft.com/office/drawing/2014/main" id="{672E21F3-AB24-4011-8200-4FBE9C5D46E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778CC1B-CD48-4A05-B299-E07BA4CF8FDF}"/>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4273552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9466D4-1982-404E-85C4-0BC772A833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97BB876-1B20-4A48-8696-28293850A9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46F7C58-BA45-4334-9B3E-72ECEA46D8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F34BDB-2351-4FF4-AED9-BAB48932719C}" type="datetimeFigureOut">
              <a:rPr lang="en-CA" smtClean="0"/>
              <a:t>2020-02-11</a:t>
            </a:fld>
            <a:endParaRPr lang="en-CA"/>
          </a:p>
        </p:txBody>
      </p:sp>
      <p:sp>
        <p:nvSpPr>
          <p:cNvPr id="5" name="Footer Placeholder 4">
            <a:extLst>
              <a:ext uri="{FF2B5EF4-FFF2-40B4-BE49-F238E27FC236}">
                <a16:creationId xmlns:a16="http://schemas.microsoft.com/office/drawing/2014/main" id="{A8A7128C-C483-4950-9461-E447120952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D826345B-DB9A-42A1-A253-31291ED58D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0DA117-0DA5-4AB9-A71D-4428F1D24564}" type="slidenum">
              <a:rPr lang="en-CA" smtClean="0"/>
              <a:t>‹#›</a:t>
            </a:fld>
            <a:endParaRPr lang="en-CA"/>
          </a:p>
        </p:txBody>
      </p:sp>
    </p:spTree>
    <p:extLst>
      <p:ext uri="{BB962C8B-B14F-4D97-AF65-F5344CB8AC3E}">
        <p14:creationId xmlns:p14="http://schemas.microsoft.com/office/powerpoint/2010/main" val="38097487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2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5.emf"/><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1.JPG"/><Relationship Id="rId4" Type="http://schemas.openxmlformats.org/officeDocument/2006/relationships/image" Target="../media/image20.JPG"/></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5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customXml" Target="../ink/ink2.xml"/><Relationship Id="rId5" Type="http://schemas.openxmlformats.org/officeDocument/2006/relationships/image" Target="../media/image5.emf"/><Relationship Id="rId4" Type="http://schemas.openxmlformats.org/officeDocument/2006/relationships/customXml" Target="../ink/ink1.xml"/></Relationships>
</file>

<file path=ppt/slides/_rels/slide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B4B4E59-EE40-4F54-B8EC-6D7D9C8C97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8666" y="663423"/>
            <a:ext cx="4794667" cy="5531153"/>
          </a:xfrm>
          <a:prstGeom prst="rect">
            <a:avLst/>
          </a:prstGeom>
        </p:spPr>
      </p:pic>
    </p:spTree>
    <p:extLst>
      <p:ext uri="{BB962C8B-B14F-4D97-AF65-F5344CB8AC3E}">
        <p14:creationId xmlns:p14="http://schemas.microsoft.com/office/powerpoint/2010/main" val="2254405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Question 5</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356298"/>
            <a:ext cx="10515600" cy="4017959"/>
          </a:xfrm>
        </p:spPr>
        <p:txBody>
          <a:bodyPr>
            <a:normAutofit/>
          </a:bodyPr>
          <a:lstStyle/>
          <a:p>
            <a:pPr marL="0" indent="0">
              <a:buNone/>
            </a:pPr>
            <a:r>
              <a:rPr lang="en-US" sz="2400" dirty="0"/>
              <a:t>Four roommates are running. They each breathe 700 mL per breath. Based on this information alone, who likely has the best gas exchange? </a:t>
            </a:r>
          </a:p>
          <a:p>
            <a:pPr marL="0" indent="0">
              <a:buNone/>
            </a:pPr>
            <a:r>
              <a:rPr lang="en-US" sz="2400" dirty="0"/>
              <a:t> </a:t>
            </a:r>
          </a:p>
          <a:p>
            <a:pPr marL="457200" indent="-457200">
              <a:buFont typeface="+mj-lt"/>
              <a:buAutoNum type="alphaUcPeriod"/>
            </a:pPr>
            <a:r>
              <a:rPr lang="en-US" sz="2400" dirty="0"/>
              <a:t>They all have the same gas exchange</a:t>
            </a:r>
          </a:p>
          <a:p>
            <a:pPr marL="457200" indent="-457200">
              <a:buFont typeface="+mj-lt"/>
              <a:buAutoNum type="alphaUcPeriod"/>
            </a:pPr>
            <a:r>
              <a:rPr lang="en-US" sz="2400" dirty="0"/>
              <a:t>Matt, because he is the heaviest runner</a:t>
            </a:r>
          </a:p>
          <a:p>
            <a:pPr marL="457200" indent="-457200">
              <a:buFont typeface="+mj-lt"/>
              <a:buAutoNum type="alphaUcPeriod"/>
            </a:pPr>
            <a:r>
              <a:rPr lang="en-US" sz="2400" dirty="0"/>
              <a:t>Kate, because she breathes the slowest</a:t>
            </a:r>
          </a:p>
          <a:p>
            <a:pPr marL="457200" indent="-457200">
              <a:buFont typeface="+mj-lt"/>
              <a:buAutoNum type="alphaUcPeriod"/>
            </a:pPr>
            <a:r>
              <a:rPr lang="en-US" sz="2400" dirty="0">
                <a:solidFill>
                  <a:srgbClr val="FF0000"/>
                </a:solidFill>
              </a:rPr>
              <a:t>Tim, because he is the lightest runner</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Picture 7" descr="A group of people on a sidewalk&#10;&#10;Description automatically generated">
            <a:extLst>
              <a:ext uri="{FF2B5EF4-FFF2-40B4-BE49-F238E27FC236}">
                <a16:creationId xmlns:a16="http://schemas.microsoft.com/office/drawing/2014/main" id="{C2DAD6EF-B055-4A01-B06B-E921969F0348}"/>
              </a:ext>
            </a:extLst>
          </p:cNvPr>
          <p:cNvPicPr>
            <a:picLocks noChangeAspect="1"/>
          </p:cNvPicPr>
          <p:nvPr/>
        </p:nvPicPr>
        <p:blipFill rotWithShape="1">
          <a:blip r:embed="rId3"/>
          <a:srcRect l="2445" r="26582" b="2"/>
          <a:stretch/>
        </p:blipFill>
        <p:spPr>
          <a:xfrm>
            <a:off x="7569402" y="2271102"/>
            <a:ext cx="3713950" cy="3602391"/>
          </a:xfrm>
          <a:prstGeom prst="rect">
            <a:avLst/>
          </a:prstGeom>
        </p:spPr>
      </p:pic>
      <p:sp>
        <p:nvSpPr>
          <p:cNvPr id="9" name="TextBox 8">
            <a:extLst>
              <a:ext uri="{FF2B5EF4-FFF2-40B4-BE49-F238E27FC236}">
                <a16:creationId xmlns:a16="http://schemas.microsoft.com/office/drawing/2014/main" id="{70D2F09F-FADE-4FFF-8B79-6B04CB37277A}"/>
              </a:ext>
            </a:extLst>
          </p:cNvPr>
          <p:cNvSpPr txBox="1"/>
          <p:nvPr/>
        </p:nvSpPr>
        <p:spPr>
          <a:xfrm>
            <a:off x="7812975" y="2268702"/>
            <a:ext cx="806352" cy="646331"/>
          </a:xfrm>
          <a:prstGeom prst="rect">
            <a:avLst/>
          </a:prstGeom>
          <a:noFill/>
        </p:spPr>
        <p:txBody>
          <a:bodyPr wrap="square" rtlCol="0">
            <a:spAutoFit/>
          </a:bodyPr>
          <a:lstStyle/>
          <a:p>
            <a:pPr algn="ctr"/>
            <a:r>
              <a:rPr lang="en-US" b="1" dirty="0"/>
              <a:t>Matt</a:t>
            </a:r>
          </a:p>
          <a:p>
            <a:pPr algn="ctr"/>
            <a:r>
              <a:rPr lang="en-US" b="1" dirty="0"/>
              <a:t>250 </a:t>
            </a:r>
            <a:r>
              <a:rPr lang="en-US" b="1" dirty="0" err="1"/>
              <a:t>lb</a:t>
            </a:r>
            <a:endParaRPr lang="en-US" b="1" dirty="0"/>
          </a:p>
        </p:txBody>
      </p:sp>
      <p:sp>
        <p:nvSpPr>
          <p:cNvPr id="10" name="TextBox 9">
            <a:extLst>
              <a:ext uri="{FF2B5EF4-FFF2-40B4-BE49-F238E27FC236}">
                <a16:creationId xmlns:a16="http://schemas.microsoft.com/office/drawing/2014/main" id="{5324652C-821B-4A91-A79D-CCE509579283}"/>
              </a:ext>
            </a:extLst>
          </p:cNvPr>
          <p:cNvSpPr txBox="1"/>
          <p:nvPr/>
        </p:nvSpPr>
        <p:spPr>
          <a:xfrm>
            <a:off x="8614450" y="2268702"/>
            <a:ext cx="806351" cy="646331"/>
          </a:xfrm>
          <a:prstGeom prst="rect">
            <a:avLst/>
          </a:prstGeom>
          <a:noFill/>
        </p:spPr>
        <p:txBody>
          <a:bodyPr wrap="square" rtlCol="0">
            <a:spAutoFit/>
          </a:bodyPr>
          <a:lstStyle/>
          <a:p>
            <a:pPr algn="ctr"/>
            <a:r>
              <a:rPr lang="en-US" b="1" dirty="0"/>
              <a:t>Kate</a:t>
            </a:r>
          </a:p>
          <a:p>
            <a:pPr algn="ctr"/>
            <a:r>
              <a:rPr lang="en-US" b="1" dirty="0"/>
              <a:t>175 </a:t>
            </a:r>
            <a:r>
              <a:rPr lang="en-US" b="1" dirty="0" err="1"/>
              <a:t>lb</a:t>
            </a:r>
            <a:endParaRPr lang="en-US" b="1" dirty="0"/>
          </a:p>
        </p:txBody>
      </p:sp>
      <p:sp>
        <p:nvSpPr>
          <p:cNvPr id="11" name="TextBox 10">
            <a:extLst>
              <a:ext uri="{FF2B5EF4-FFF2-40B4-BE49-F238E27FC236}">
                <a16:creationId xmlns:a16="http://schemas.microsoft.com/office/drawing/2014/main" id="{0167A85D-0D8E-452E-AF15-CA6D5EBAAECE}"/>
              </a:ext>
            </a:extLst>
          </p:cNvPr>
          <p:cNvSpPr txBox="1"/>
          <p:nvPr/>
        </p:nvSpPr>
        <p:spPr>
          <a:xfrm>
            <a:off x="9310880" y="2266302"/>
            <a:ext cx="884734" cy="646331"/>
          </a:xfrm>
          <a:prstGeom prst="rect">
            <a:avLst/>
          </a:prstGeom>
          <a:noFill/>
        </p:spPr>
        <p:txBody>
          <a:bodyPr wrap="square" rtlCol="0">
            <a:spAutoFit/>
          </a:bodyPr>
          <a:lstStyle/>
          <a:p>
            <a:pPr algn="ctr"/>
            <a:r>
              <a:rPr lang="en-US" b="1" dirty="0"/>
              <a:t>Tim</a:t>
            </a:r>
          </a:p>
          <a:p>
            <a:pPr algn="ctr"/>
            <a:r>
              <a:rPr lang="en-US" b="1" dirty="0"/>
              <a:t>160 </a:t>
            </a:r>
            <a:r>
              <a:rPr lang="en-US" b="1" dirty="0" err="1"/>
              <a:t>lb</a:t>
            </a:r>
            <a:endParaRPr lang="en-US" b="1" dirty="0"/>
          </a:p>
        </p:txBody>
      </p:sp>
      <p:sp>
        <p:nvSpPr>
          <p:cNvPr id="12" name="TextBox 11">
            <a:extLst>
              <a:ext uri="{FF2B5EF4-FFF2-40B4-BE49-F238E27FC236}">
                <a16:creationId xmlns:a16="http://schemas.microsoft.com/office/drawing/2014/main" id="{1B771691-8DB7-47EF-BEF6-299D51669EB8}"/>
              </a:ext>
            </a:extLst>
          </p:cNvPr>
          <p:cNvSpPr txBox="1"/>
          <p:nvPr/>
        </p:nvSpPr>
        <p:spPr>
          <a:xfrm>
            <a:off x="10061923" y="2268702"/>
            <a:ext cx="884734" cy="646331"/>
          </a:xfrm>
          <a:prstGeom prst="rect">
            <a:avLst/>
          </a:prstGeom>
          <a:noFill/>
        </p:spPr>
        <p:txBody>
          <a:bodyPr wrap="square" rtlCol="0">
            <a:spAutoFit/>
          </a:bodyPr>
          <a:lstStyle/>
          <a:p>
            <a:pPr algn="ctr"/>
            <a:r>
              <a:rPr lang="en-US" b="1" dirty="0"/>
              <a:t>Joe</a:t>
            </a:r>
          </a:p>
          <a:p>
            <a:pPr algn="ctr"/>
            <a:r>
              <a:rPr lang="en-US" b="1" dirty="0"/>
              <a:t>195 </a:t>
            </a:r>
            <a:r>
              <a:rPr lang="en-US" b="1" dirty="0" err="1"/>
              <a:t>lb</a:t>
            </a:r>
            <a:endParaRPr lang="en-US" b="1" dirty="0"/>
          </a:p>
        </p:txBody>
      </p:sp>
      <p:sp>
        <p:nvSpPr>
          <p:cNvPr id="13" name="TextBox 12">
            <a:extLst>
              <a:ext uri="{FF2B5EF4-FFF2-40B4-BE49-F238E27FC236}">
                <a16:creationId xmlns:a16="http://schemas.microsoft.com/office/drawing/2014/main" id="{581E3CEB-ED2B-43E9-A9BB-4A0132E44524}"/>
              </a:ext>
            </a:extLst>
          </p:cNvPr>
          <p:cNvSpPr txBox="1"/>
          <p:nvPr/>
        </p:nvSpPr>
        <p:spPr>
          <a:xfrm>
            <a:off x="368475" y="4578372"/>
            <a:ext cx="6934200" cy="923330"/>
          </a:xfrm>
          <a:prstGeom prst="rect">
            <a:avLst/>
          </a:prstGeom>
          <a:noFill/>
          <a:ln w="38100">
            <a:solidFill>
              <a:srgbClr val="FF0000"/>
            </a:solidFill>
          </a:ln>
        </p:spPr>
        <p:txBody>
          <a:bodyPr wrap="square" rtlCol="0">
            <a:spAutoFit/>
          </a:bodyPr>
          <a:lstStyle/>
          <a:p>
            <a:r>
              <a:rPr lang="en-US" dirty="0"/>
              <a:t>Hint is how you calculate anatomical dead space (weight * Resp rate.). With lower resp rate the dead space would be less, meaning the alveolar ventilation would be higher! V</a:t>
            </a:r>
            <a:r>
              <a:rPr lang="en-US" baseline="-25000" dirty="0"/>
              <a:t>A</a:t>
            </a:r>
            <a:r>
              <a:rPr lang="en-US" dirty="0"/>
              <a:t> = V</a:t>
            </a:r>
            <a:r>
              <a:rPr lang="en-US" baseline="-25000" dirty="0"/>
              <a:t>E</a:t>
            </a:r>
            <a:r>
              <a:rPr lang="en-US" dirty="0"/>
              <a:t> - V</a:t>
            </a:r>
            <a:r>
              <a:rPr lang="en-US" baseline="-25000" dirty="0"/>
              <a:t>D</a:t>
            </a:r>
            <a:endParaRPr lang="en-US" dirty="0"/>
          </a:p>
        </p:txBody>
      </p:sp>
    </p:spTree>
    <p:extLst>
      <p:ext uri="{BB962C8B-B14F-4D97-AF65-F5344CB8AC3E}">
        <p14:creationId xmlns:p14="http://schemas.microsoft.com/office/powerpoint/2010/main" val="973453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Autofit/>
          </a:bodyPr>
          <a:lstStyle/>
          <a:p>
            <a:pPr algn="ctr"/>
            <a:r>
              <a:rPr lang="en-US" sz="4000" b="1" dirty="0">
                <a:solidFill>
                  <a:srgbClr val="4F2683"/>
                </a:solidFill>
                <a:latin typeface="Calibri" panose="020F0502020204030204" pitchFamily="34" charset="0"/>
                <a:cs typeface="Calibri" panose="020F0502020204030204" pitchFamily="34" charset="0"/>
              </a:rPr>
              <a:t>Practice Calculations</a:t>
            </a:r>
            <a:endParaRPr lang="en-CA" sz="3600"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138687"/>
            <a:ext cx="10515600" cy="4632385"/>
          </a:xfrm>
        </p:spPr>
        <p:txBody>
          <a:bodyPr>
            <a:normAutofit/>
          </a:bodyPr>
          <a:lstStyle/>
          <a:p>
            <a:pPr marL="0" indent="0">
              <a:buNone/>
            </a:pPr>
            <a:r>
              <a:rPr lang="en-US" sz="2400" dirty="0"/>
              <a:t>Patrick </a:t>
            </a:r>
            <a:r>
              <a:rPr lang="en-US" sz="2400" dirty="0" err="1"/>
              <a:t>Mahomes</a:t>
            </a:r>
            <a:r>
              <a:rPr lang="en-US" sz="2400" dirty="0"/>
              <a:t> has finished his season. In a post-game physical, his lung function test shows he has a resting tidal volume of 600 mL and breathes at 15 breaths/min. He weighs 104 kg (230 pounds).</a:t>
            </a:r>
          </a:p>
          <a:p>
            <a:endParaRPr lang="en-US" sz="2400" dirty="0"/>
          </a:p>
          <a:p>
            <a:pPr marL="457200" indent="-457200">
              <a:buFont typeface="+mj-lt"/>
              <a:buAutoNum type="alphaUcPeriod"/>
            </a:pPr>
            <a:r>
              <a:rPr lang="en-US" sz="2400" dirty="0"/>
              <a:t>What is his pulmonary ventilation per minute?</a:t>
            </a:r>
          </a:p>
          <a:p>
            <a:pPr marL="457200" indent="-457200">
              <a:buFont typeface="+mj-lt"/>
              <a:buAutoNum type="alphaUcPeriod"/>
            </a:pPr>
            <a:r>
              <a:rPr lang="en-US" sz="2400" dirty="0"/>
              <a:t>What is his alveolar ventilation per minute?</a:t>
            </a:r>
          </a:p>
          <a:p>
            <a:pPr marL="457200" indent="-457200">
              <a:buFont typeface="+mj-lt"/>
              <a:buAutoNum type="alphaUcPeriod"/>
            </a:pPr>
            <a:r>
              <a:rPr lang="en-US" sz="2400" dirty="0"/>
              <a:t>How much anatomical dead space does he have in his lungs?</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238994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Autofit/>
          </a:bodyPr>
          <a:lstStyle/>
          <a:p>
            <a:pPr algn="ctr"/>
            <a:r>
              <a:rPr lang="en-US" sz="4000" b="1" dirty="0">
                <a:solidFill>
                  <a:srgbClr val="4F2683"/>
                </a:solidFill>
                <a:latin typeface="Calibri" panose="020F0502020204030204" pitchFamily="34" charset="0"/>
                <a:cs typeface="Calibri" panose="020F0502020204030204" pitchFamily="34" charset="0"/>
              </a:rPr>
              <a:t>Practice Calculations</a:t>
            </a:r>
            <a:endParaRPr lang="en-CA" sz="3600"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121435"/>
            <a:ext cx="10515600" cy="4649638"/>
          </a:xfrm>
        </p:spPr>
        <p:txBody>
          <a:bodyPr>
            <a:normAutofit fontScale="92500" lnSpcReduction="20000"/>
          </a:bodyPr>
          <a:lstStyle/>
          <a:p>
            <a:pPr marL="0" indent="0">
              <a:buNone/>
            </a:pPr>
            <a:r>
              <a:rPr lang="en-US" sz="2400" dirty="0"/>
              <a:t>Patrick </a:t>
            </a:r>
            <a:r>
              <a:rPr lang="en-US" sz="2400" dirty="0" err="1"/>
              <a:t>Mahomes</a:t>
            </a:r>
            <a:r>
              <a:rPr lang="en-US" sz="2400" dirty="0"/>
              <a:t> has finished his season. In a post-game physical, his lung function test shows he has a resting tidal volume of 600 mL and breathes at 15 breaths/min. He weighs 104 kg (230 pounds).</a:t>
            </a:r>
          </a:p>
          <a:p>
            <a:pPr marL="457200" indent="-457200">
              <a:buFont typeface="+mj-lt"/>
              <a:buAutoNum type="alphaUcPeriod"/>
            </a:pPr>
            <a:r>
              <a:rPr lang="en-US" sz="2400" dirty="0"/>
              <a:t>What is his pulmonary ventilation per minute?</a:t>
            </a:r>
          </a:p>
          <a:p>
            <a:pPr marL="0" indent="0">
              <a:buNone/>
            </a:pPr>
            <a:r>
              <a:rPr lang="en-US" sz="2400" dirty="0"/>
              <a:t>	V</a:t>
            </a:r>
            <a:r>
              <a:rPr lang="en-US" sz="2400" baseline="-25000" dirty="0"/>
              <a:t>E</a:t>
            </a:r>
            <a:r>
              <a:rPr lang="en-US" sz="2400" dirty="0"/>
              <a:t> = V</a:t>
            </a:r>
            <a:r>
              <a:rPr lang="en-US" sz="2400" baseline="-25000" dirty="0"/>
              <a:t>T</a:t>
            </a:r>
            <a:r>
              <a:rPr lang="en-US" sz="2400" dirty="0"/>
              <a:t> x RR = 600 mL x 15 breaths/min = 9000 mL/min or 9 L/min</a:t>
            </a:r>
          </a:p>
          <a:p>
            <a:pPr marL="457200" indent="-457200">
              <a:buFont typeface="+mj-lt"/>
              <a:buAutoNum type="alphaUcPeriod" startAt="2"/>
            </a:pPr>
            <a:r>
              <a:rPr lang="en-US" sz="2400" dirty="0"/>
              <a:t>What is his alveolar ventilation per minute?</a:t>
            </a:r>
          </a:p>
          <a:p>
            <a:pPr marL="0" indent="0">
              <a:buNone/>
            </a:pPr>
            <a:r>
              <a:rPr lang="en-US" sz="2400" dirty="0"/>
              <a:t>	V</a:t>
            </a:r>
            <a:r>
              <a:rPr lang="en-US" sz="2400" baseline="-25000" dirty="0"/>
              <a:t>E</a:t>
            </a:r>
            <a:r>
              <a:rPr lang="en-US" sz="2400" dirty="0"/>
              <a:t> = V</a:t>
            </a:r>
            <a:r>
              <a:rPr lang="en-US" sz="2400" baseline="-25000" dirty="0"/>
              <a:t>A</a:t>
            </a:r>
            <a:r>
              <a:rPr lang="en-US" sz="2400" dirty="0"/>
              <a:t> + V</a:t>
            </a:r>
            <a:r>
              <a:rPr lang="en-US" sz="2400" baseline="-25000" dirty="0"/>
              <a:t>D</a:t>
            </a:r>
          </a:p>
          <a:p>
            <a:pPr marL="0" indent="0">
              <a:buNone/>
            </a:pPr>
            <a:r>
              <a:rPr lang="en-US" sz="2400" dirty="0"/>
              <a:t>  	9 L/min = </a:t>
            </a:r>
            <a:r>
              <a:rPr lang="en-US" sz="2400" dirty="0">
                <a:solidFill>
                  <a:srgbClr val="FF0000"/>
                </a:solidFill>
              </a:rPr>
              <a:t>?</a:t>
            </a:r>
            <a:r>
              <a:rPr lang="en-US" sz="2400" dirty="0"/>
              <a:t> + (230 mL * 15 breaths/min)</a:t>
            </a:r>
          </a:p>
          <a:p>
            <a:pPr marL="0" indent="0">
              <a:buNone/>
            </a:pPr>
            <a:r>
              <a:rPr lang="en-US" sz="2400" dirty="0"/>
              <a:t> 	9 L/min = </a:t>
            </a:r>
            <a:r>
              <a:rPr lang="en-US" sz="2400" dirty="0">
                <a:solidFill>
                  <a:srgbClr val="FF0000"/>
                </a:solidFill>
              </a:rPr>
              <a:t>?</a:t>
            </a:r>
            <a:r>
              <a:rPr lang="en-US" sz="2400" dirty="0"/>
              <a:t> + (3.45 L/min)</a:t>
            </a:r>
          </a:p>
          <a:p>
            <a:pPr marL="0" indent="0">
              <a:buNone/>
            </a:pPr>
            <a:r>
              <a:rPr lang="en-US" sz="2400" dirty="0"/>
              <a:t> 	9L/min – 3.45 L/min = V</a:t>
            </a:r>
            <a:r>
              <a:rPr lang="en-US" sz="2400" baseline="-25000" dirty="0"/>
              <a:t>A</a:t>
            </a:r>
          </a:p>
          <a:p>
            <a:pPr marL="0" indent="0">
              <a:buNone/>
            </a:pPr>
            <a:r>
              <a:rPr lang="en-US" sz="2400" dirty="0"/>
              <a:t> 	V</a:t>
            </a:r>
            <a:r>
              <a:rPr lang="en-US" sz="2400" baseline="-25000" dirty="0"/>
              <a:t>A</a:t>
            </a:r>
            <a:r>
              <a:rPr lang="en-US" sz="2400" dirty="0"/>
              <a:t> = 5.55 L/min</a:t>
            </a:r>
          </a:p>
          <a:p>
            <a:pPr marL="457200" indent="-457200">
              <a:buFont typeface="+mj-lt"/>
              <a:buAutoNum type="alphaUcPeriod" startAt="3"/>
            </a:pPr>
            <a:r>
              <a:rPr lang="en-US" sz="2400" dirty="0"/>
              <a:t>How much anatomical dead space does he have in his lungs?</a:t>
            </a:r>
          </a:p>
          <a:p>
            <a:pPr marL="0" indent="0">
              <a:buNone/>
            </a:pPr>
            <a:r>
              <a:rPr lang="en-US" sz="2400" dirty="0"/>
              <a:t>	Since he weighs 230 pounds, he has 230 mL of dead space in one breath.</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073431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Group Work</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30637301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Autofit/>
          </a:bodyPr>
          <a:lstStyle/>
          <a:p>
            <a:pPr algn="ctr"/>
            <a:r>
              <a:rPr lang="en-US" sz="4000" b="1" dirty="0">
                <a:solidFill>
                  <a:srgbClr val="4F2683"/>
                </a:solidFill>
                <a:latin typeface="Calibri" panose="020F0502020204030204" pitchFamily="34" charset="0"/>
                <a:cs typeface="Calibri" panose="020F0502020204030204" pitchFamily="34" charset="0"/>
              </a:rPr>
              <a:t>Pulmonary Diagrams</a:t>
            </a:r>
            <a:endParaRPr lang="en-CA" sz="3600"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138687"/>
            <a:ext cx="5418551" cy="4632385"/>
          </a:xfrm>
        </p:spPr>
        <p:txBody>
          <a:bodyPr>
            <a:normAutofit fontScale="92500"/>
          </a:bodyPr>
          <a:lstStyle/>
          <a:p>
            <a:pPr marL="342900" indent="-342900">
              <a:buFont typeface="+mj-lt"/>
              <a:buAutoNum type="arabicPeriod"/>
            </a:pPr>
            <a:r>
              <a:rPr lang="en-US" sz="1800" dirty="0"/>
              <a:t>What are the blood vessels labelled A, B, C, D? Label on the figure.</a:t>
            </a:r>
          </a:p>
          <a:p>
            <a:pPr marL="342900" indent="-342900">
              <a:buFont typeface="+mj-lt"/>
              <a:buAutoNum type="arabicPeriod"/>
            </a:pPr>
            <a:r>
              <a:rPr lang="en-US" sz="1800" dirty="0"/>
              <a:t>Diagram A: </a:t>
            </a:r>
            <a:r>
              <a:rPr lang="en-US" sz="1800" i="1" dirty="0"/>
              <a:t>(Assume the tissue PO</a:t>
            </a:r>
            <a:r>
              <a:rPr lang="en-US" sz="1800" i="1" baseline="-25000" dirty="0"/>
              <a:t>2</a:t>
            </a:r>
            <a:r>
              <a:rPr lang="en-US" sz="1800" i="1" dirty="0"/>
              <a:t> and PCO</a:t>
            </a:r>
            <a:r>
              <a:rPr lang="en-US" sz="1800" i="1" baseline="-25000" dirty="0"/>
              <a:t>2</a:t>
            </a:r>
            <a:r>
              <a:rPr lang="en-US" sz="1800" i="1" dirty="0"/>
              <a:t> is normal)</a:t>
            </a:r>
          </a:p>
          <a:p>
            <a:pPr marL="800100" lvl="1" indent="-342900">
              <a:buFont typeface="+mj-lt"/>
              <a:buAutoNum type="alphaLcParenR"/>
            </a:pPr>
            <a:r>
              <a:rPr lang="en-US" sz="1600" dirty="0"/>
              <a:t>Fill in the PO</a:t>
            </a:r>
            <a:r>
              <a:rPr lang="en-US" sz="1600" baseline="-25000" dirty="0"/>
              <a:t>2</a:t>
            </a:r>
            <a:r>
              <a:rPr lang="en-US" sz="1600" dirty="0"/>
              <a:t> and PCO</a:t>
            </a:r>
            <a:r>
              <a:rPr lang="en-US" sz="1600" baseline="-25000" dirty="0"/>
              <a:t>2</a:t>
            </a:r>
            <a:r>
              <a:rPr lang="en-US" sz="1600" dirty="0"/>
              <a:t> for the tissues and blood vessels.</a:t>
            </a:r>
          </a:p>
          <a:p>
            <a:pPr marL="800100" lvl="1" indent="-342900">
              <a:buFont typeface="+mj-lt"/>
              <a:buAutoNum type="alphaLcParenR"/>
            </a:pPr>
            <a:r>
              <a:rPr lang="en-US" sz="1600" dirty="0"/>
              <a:t>What situation might cause the partial pressures seen in the alveoli here?</a:t>
            </a:r>
          </a:p>
          <a:p>
            <a:pPr marL="800100" lvl="1" indent="-342900">
              <a:buFont typeface="+mj-lt"/>
              <a:buAutoNum type="alphaLcParenR"/>
            </a:pPr>
            <a:r>
              <a:rPr lang="en-US" sz="1600" dirty="0"/>
              <a:t>What would the hemoglobin saturation be in the pulmonary vein? 	</a:t>
            </a:r>
          </a:p>
          <a:p>
            <a:pPr lvl="2">
              <a:buFont typeface="Wingdings" panose="05000000000000000000" pitchFamily="2" charset="2"/>
              <a:buChar char="Ø"/>
            </a:pPr>
            <a:r>
              <a:rPr lang="en-US" sz="1400" i="1" dirty="0"/>
              <a:t>(p 312-ignore any possible curve shifts to keep simple)</a:t>
            </a:r>
          </a:p>
          <a:p>
            <a:pPr marL="342900" indent="-342900">
              <a:buFont typeface="+mj-lt"/>
              <a:buAutoNum type="arabicPeriod" startAt="3"/>
            </a:pPr>
            <a:r>
              <a:rPr lang="en-US" sz="1800" dirty="0"/>
              <a:t>Diagram B</a:t>
            </a:r>
            <a:r>
              <a:rPr lang="en-US" sz="1800" b="1" dirty="0"/>
              <a:t>: </a:t>
            </a:r>
            <a:r>
              <a:rPr lang="en-US" sz="1800" i="1" dirty="0"/>
              <a:t>(Assume the alveolar PO</a:t>
            </a:r>
            <a:r>
              <a:rPr lang="en-US" sz="1800" i="1" baseline="-25000" dirty="0"/>
              <a:t>2</a:t>
            </a:r>
            <a:r>
              <a:rPr lang="en-US" sz="1800" i="1" dirty="0"/>
              <a:t> and PCO</a:t>
            </a:r>
            <a:r>
              <a:rPr lang="en-US" sz="1800" i="1" baseline="-25000" dirty="0"/>
              <a:t>2</a:t>
            </a:r>
            <a:r>
              <a:rPr lang="en-US" sz="1800" i="1" dirty="0"/>
              <a:t> is normal)</a:t>
            </a:r>
            <a:endParaRPr lang="en-US" sz="1800" b="1" i="1" dirty="0"/>
          </a:p>
          <a:p>
            <a:pPr marL="800100" lvl="1" indent="-342900">
              <a:buFont typeface="+mj-lt"/>
              <a:buAutoNum type="alphaLcParenR"/>
            </a:pPr>
            <a:r>
              <a:rPr lang="en-US" sz="1600" dirty="0"/>
              <a:t>Fill in the PO</a:t>
            </a:r>
            <a:r>
              <a:rPr lang="en-US" sz="1600" baseline="-25000" dirty="0"/>
              <a:t>2</a:t>
            </a:r>
            <a:r>
              <a:rPr lang="en-US" sz="1600" dirty="0"/>
              <a:t> and PCO</a:t>
            </a:r>
            <a:r>
              <a:rPr lang="en-US" sz="1600" baseline="-25000" dirty="0"/>
              <a:t>2</a:t>
            </a:r>
            <a:r>
              <a:rPr lang="en-US" sz="1600" dirty="0"/>
              <a:t> for the alveoli and blood vessels.</a:t>
            </a:r>
          </a:p>
          <a:p>
            <a:pPr marL="800100" lvl="1" indent="-342900">
              <a:buFont typeface="+mj-lt"/>
              <a:buAutoNum type="alphaLcParenR"/>
            </a:pPr>
            <a:r>
              <a:rPr lang="en-US" sz="1600" dirty="0"/>
              <a:t>What situation might cause the partial pressures seen in the tissue here?</a:t>
            </a:r>
          </a:p>
          <a:p>
            <a:pPr marL="800100" lvl="1" indent="-342900">
              <a:buFont typeface="+mj-lt"/>
              <a:buAutoNum type="alphaLcParenR"/>
            </a:pPr>
            <a:r>
              <a:rPr lang="en-US" sz="1600" dirty="0"/>
              <a:t>What would the hemoglobin saturation be in the systemic veins?</a:t>
            </a:r>
          </a:p>
          <a:p>
            <a:pPr lvl="2">
              <a:buFont typeface="Wingdings" panose="05000000000000000000" pitchFamily="2" charset="2"/>
              <a:buChar char="Ø"/>
            </a:pPr>
            <a:r>
              <a:rPr lang="en-US" sz="1400" i="1" dirty="0"/>
              <a:t>(p 312-ignore any possible curve shifts to keep simple)</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3A4FBF23-4CBD-40C3-9077-237A79A6778B}"/>
              </a:ext>
            </a:extLst>
          </p:cNvPr>
          <p:cNvPicPr>
            <a:picLocks noChangeAspect="1"/>
          </p:cNvPicPr>
          <p:nvPr/>
        </p:nvPicPr>
        <p:blipFill rotWithShape="1">
          <a:blip r:embed="rId3"/>
          <a:srcRect l="2891" r="6727"/>
          <a:stretch/>
        </p:blipFill>
        <p:spPr>
          <a:xfrm>
            <a:off x="6613742" y="1660669"/>
            <a:ext cx="5342351" cy="3357743"/>
          </a:xfrm>
          <a:prstGeom prst="rect">
            <a:avLst/>
          </a:prstGeom>
        </p:spPr>
      </p:pic>
    </p:spTree>
    <p:extLst>
      <p:ext uri="{BB962C8B-B14F-4D97-AF65-F5344CB8AC3E}">
        <p14:creationId xmlns:p14="http://schemas.microsoft.com/office/powerpoint/2010/main" val="203008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Autofit/>
          </a:bodyPr>
          <a:lstStyle/>
          <a:p>
            <a:pPr algn="ctr"/>
            <a:r>
              <a:rPr lang="en-US" sz="4000" b="1" dirty="0">
                <a:solidFill>
                  <a:srgbClr val="4F2683"/>
                </a:solidFill>
                <a:latin typeface="Calibri" panose="020F0502020204030204" pitchFamily="34" charset="0"/>
                <a:cs typeface="Calibri" panose="020F0502020204030204" pitchFamily="34" charset="0"/>
              </a:rPr>
              <a:t>Pulmonary Diagrams Answers</a:t>
            </a:r>
            <a:endParaRPr lang="en-CA" sz="3600"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9" name="Picture 8">
            <a:extLst>
              <a:ext uri="{FF2B5EF4-FFF2-40B4-BE49-F238E27FC236}">
                <a16:creationId xmlns:a16="http://schemas.microsoft.com/office/drawing/2014/main" id="{52BA338E-D557-4714-8748-348C1336BC9E}"/>
              </a:ext>
            </a:extLst>
          </p:cNvPr>
          <p:cNvPicPr>
            <a:picLocks noChangeAspect="1"/>
          </p:cNvPicPr>
          <p:nvPr/>
        </p:nvPicPr>
        <p:blipFill>
          <a:blip r:embed="rId3"/>
          <a:stretch>
            <a:fillRect/>
          </a:stretch>
        </p:blipFill>
        <p:spPr>
          <a:xfrm>
            <a:off x="2117904" y="1297577"/>
            <a:ext cx="7783920" cy="4379178"/>
          </a:xfrm>
          <a:prstGeom prst="rect">
            <a:avLst/>
          </a:prstGeom>
        </p:spPr>
      </p:pic>
    </p:spTree>
    <p:extLst>
      <p:ext uri="{BB962C8B-B14F-4D97-AF65-F5344CB8AC3E}">
        <p14:creationId xmlns:p14="http://schemas.microsoft.com/office/powerpoint/2010/main" val="4093081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Learning Catalytic Question</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3278769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Respiratory System: Anatomy</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Subtitle 2">
            <a:extLst>
              <a:ext uri="{FF2B5EF4-FFF2-40B4-BE49-F238E27FC236}">
                <a16:creationId xmlns:a16="http://schemas.microsoft.com/office/drawing/2014/main" id="{41E30B57-141A-42DC-B419-BCFCDB3A5338}"/>
              </a:ext>
            </a:extLst>
          </p:cNvPr>
          <p:cNvSpPr>
            <a:spLocks noGrp="1"/>
          </p:cNvSpPr>
          <p:nvPr>
            <p:ph type="subTitle" idx="1"/>
          </p:nvPr>
        </p:nvSpPr>
        <p:spPr>
          <a:xfrm>
            <a:off x="1828800" y="3886200"/>
            <a:ext cx="8534400" cy="1752600"/>
          </a:xfrm>
        </p:spPr>
        <p:txBody>
          <a:bodyPr>
            <a:normAutofit/>
          </a:bodyPr>
          <a:lstStyle/>
          <a:p>
            <a:r>
              <a:rPr lang="en-US" sz="2800" b="1" dirty="0"/>
              <a:t>Chapter 9: Dr. </a:t>
            </a:r>
            <a:r>
              <a:rPr lang="en-US" sz="2800" b="1" dirty="0" err="1"/>
              <a:t>Beye</a:t>
            </a:r>
            <a:endParaRPr lang="en-US" sz="2800" b="1" dirty="0"/>
          </a:p>
        </p:txBody>
      </p:sp>
    </p:spTree>
    <p:extLst>
      <p:ext uri="{BB962C8B-B14F-4D97-AF65-F5344CB8AC3E}">
        <p14:creationId xmlns:p14="http://schemas.microsoft.com/office/powerpoint/2010/main" val="11709220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Functions of Respiratory System</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170633"/>
            <a:ext cx="10075877" cy="4415170"/>
          </a:xfrm>
        </p:spPr>
        <p:txBody>
          <a:bodyPr>
            <a:normAutofit/>
          </a:bodyPr>
          <a:lstStyle/>
          <a:p>
            <a:pPr marL="514350" indent="-514350">
              <a:buFont typeface="+mj-lt"/>
              <a:buAutoNum type="arabicPeriod"/>
            </a:pPr>
            <a:r>
              <a:rPr lang="en-US" dirty="0"/>
              <a:t>Provides oxygen</a:t>
            </a:r>
          </a:p>
          <a:p>
            <a:pPr marL="514350" indent="-514350">
              <a:buFont typeface="+mj-lt"/>
              <a:buAutoNum type="arabicPeriod"/>
            </a:pPr>
            <a:r>
              <a:rPr lang="en-US" dirty="0"/>
              <a:t>Removes carbon dioxide</a:t>
            </a:r>
          </a:p>
          <a:p>
            <a:pPr marL="514350" indent="-514350">
              <a:buFont typeface="+mj-lt"/>
              <a:buAutoNum type="arabicPeriod"/>
            </a:pPr>
            <a:r>
              <a:rPr lang="en-US" dirty="0"/>
              <a:t>Regulates blood pH</a:t>
            </a:r>
          </a:p>
          <a:p>
            <a:pPr marL="514350" indent="-514350">
              <a:buFont typeface="+mj-lt"/>
              <a:buAutoNum type="arabicPeriod"/>
            </a:pPr>
            <a:r>
              <a:rPr lang="en-US" dirty="0"/>
              <a:t>Speech</a:t>
            </a:r>
          </a:p>
          <a:p>
            <a:pPr marL="514350" indent="-514350">
              <a:buFont typeface="+mj-lt"/>
              <a:buAutoNum type="arabicPeriod"/>
            </a:pPr>
            <a:r>
              <a:rPr lang="en-US" dirty="0"/>
              <a:t>Microbial defense</a:t>
            </a:r>
          </a:p>
          <a:p>
            <a:pPr marL="514350" indent="-514350">
              <a:buFont typeface="+mj-lt"/>
              <a:buAutoNum type="arabicPeriod"/>
            </a:pPr>
            <a:r>
              <a:rPr lang="en-US" dirty="0"/>
              <a:t>Chemical messenger concentrations</a:t>
            </a:r>
          </a:p>
          <a:p>
            <a:pPr marL="514350" indent="-514350">
              <a:buFont typeface="+mj-lt"/>
              <a:buAutoNum type="arabicPeriod"/>
            </a:pPr>
            <a:r>
              <a:rPr lang="en-US" dirty="0"/>
              <a:t>Traps and dissolves small blood clots</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4318474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Lung Anatomy</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Content Placeholder 3">
            <a:extLst>
              <a:ext uri="{FF2B5EF4-FFF2-40B4-BE49-F238E27FC236}">
                <a16:creationId xmlns:a16="http://schemas.microsoft.com/office/drawing/2014/main" id="{F0796B9E-F01D-44B0-AE56-1518604FAF37}"/>
              </a:ext>
            </a:extLst>
          </p:cNvPr>
          <p:cNvPicPr>
            <a:picLocks noGrp="1" noChangeAspect="1"/>
          </p:cNvPicPr>
          <p:nvPr>
            <p:ph idx="1"/>
          </p:nvPr>
        </p:nvPicPr>
        <p:blipFill>
          <a:blip r:embed="rId3"/>
          <a:stretch>
            <a:fillRect/>
          </a:stretch>
        </p:blipFill>
        <p:spPr>
          <a:xfrm>
            <a:off x="3996115" y="1136950"/>
            <a:ext cx="4199769" cy="4744932"/>
          </a:xfrm>
          <a:prstGeom prst="rect">
            <a:avLst/>
          </a:prstGeom>
        </p:spPr>
      </p:pic>
      <p:sp>
        <p:nvSpPr>
          <p:cNvPr id="9" name="TextBox 8">
            <a:extLst>
              <a:ext uri="{FF2B5EF4-FFF2-40B4-BE49-F238E27FC236}">
                <a16:creationId xmlns:a16="http://schemas.microsoft.com/office/drawing/2014/main" id="{5F111BAF-CB88-4B5B-8824-27E815F27DF8}"/>
              </a:ext>
            </a:extLst>
          </p:cNvPr>
          <p:cNvSpPr txBox="1"/>
          <p:nvPr/>
        </p:nvSpPr>
        <p:spPr>
          <a:xfrm>
            <a:off x="9323946" y="1523934"/>
            <a:ext cx="2089823" cy="3539430"/>
          </a:xfrm>
          <a:prstGeom prst="rect">
            <a:avLst/>
          </a:prstGeom>
          <a:noFill/>
          <a:ln w="38100">
            <a:solidFill>
              <a:schemeClr val="accent1"/>
            </a:solidFill>
          </a:ln>
        </p:spPr>
        <p:txBody>
          <a:bodyPr wrap="square" rtlCol="0">
            <a:spAutoFit/>
          </a:bodyPr>
          <a:lstStyle/>
          <a:p>
            <a:pPr algn="ctr"/>
            <a:r>
              <a:rPr lang="en-US" sz="2800" dirty="0"/>
              <a:t>Left Lung</a:t>
            </a:r>
          </a:p>
          <a:p>
            <a:pPr algn="ctr"/>
            <a:r>
              <a:rPr lang="en-US" sz="2800" dirty="0"/>
              <a:t>2 Lobes</a:t>
            </a:r>
          </a:p>
          <a:p>
            <a:pPr algn="ctr"/>
            <a:endParaRPr lang="en-US" sz="2800" dirty="0"/>
          </a:p>
          <a:p>
            <a:pPr algn="ctr"/>
            <a:r>
              <a:rPr lang="en-US" sz="2800" dirty="0"/>
              <a:t>Why? The heart sits on the left side of thoracic cavity</a:t>
            </a:r>
          </a:p>
        </p:txBody>
      </p:sp>
      <p:sp>
        <p:nvSpPr>
          <p:cNvPr id="10" name="TextBox 9">
            <a:extLst>
              <a:ext uri="{FF2B5EF4-FFF2-40B4-BE49-F238E27FC236}">
                <a16:creationId xmlns:a16="http://schemas.microsoft.com/office/drawing/2014/main" id="{C0AAA16A-09D1-4AFA-A0F3-6FBDAF1E946E}"/>
              </a:ext>
            </a:extLst>
          </p:cNvPr>
          <p:cNvSpPr txBox="1"/>
          <p:nvPr/>
        </p:nvSpPr>
        <p:spPr>
          <a:xfrm>
            <a:off x="1543425" y="2635622"/>
            <a:ext cx="1747466" cy="954107"/>
          </a:xfrm>
          <a:prstGeom prst="rect">
            <a:avLst/>
          </a:prstGeom>
          <a:noFill/>
          <a:ln w="38100">
            <a:solidFill>
              <a:schemeClr val="accent1"/>
            </a:solidFill>
          </a:ln>
        </p:spPr>
        <p:txBody>
          <a:bodyPr wrap="none" rtlCol="0">
            <a:spAutoFit/>
          </a:bodyPr>
          <a:lstStyle/>
          <a:p>
            <a:pPr algn="ctr"/>
            <a:r>
              <a:rPr lang="en-US" sz="2800" dirty="0"/>
              <a:t>Right Lung</a:t>
            </a:r>
          </a:p>
          <a:p>
            <a:pPr algn="ctr"/>
            <a:r>
              <a:rPr lang="en-US" sz="2800" dirty="0"/>
              <a:t>3 Lobes</a:t>
            </a:r>
          </a:p>
        </p:txBody>
      </p:sp>
    </p:spTree>
    <p:extLst>
      <p:ext uri="{BB962C8B-B14F-4D97-AF65-F5344CB8AC3E}">
        <p14:creationId xmlns:p14="http://schemas.microsoft.com/office/powerpoint/2010/main" val="22028011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lstStyle/>
          <a:p>
            <a:r>
              <a:rPr lang="en-US" sz="4800" b="1" dirty="0">
                <a:solidFill>
                  <a:srgbClr val="4F2683"/>
                </a:solidFill>
                <a:latin typeface="+mn-lt"/>
              </a:rPr>
              <a:t>Tutorial 17</a:t>
            </a:r>
            <a:br>
              <a:rPr lang="en-US" sz="4800" b="1" dirty="0">
                <a:solidFill>
                  <a:srgbClr val="4F2683"/>
                </a:solidFill>
                <a:latin typeface="+mn-lt"/>
              </a:rPr>
            </a:br>
            <a:r>
              <a:rPr lang="en-US" sz="4800" b="1" dirty="0">
                <a:solidFill>
                  <a:srgbClr val="4F2683"/>
                </a:solidFill>
                <a:latin typeface="+mn-lt"/>
              </a:rPr>
              <a:t>Sections 009/010</a:t>
            </a:r>
            <a:endParaRPr lang="en-CA"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11" name="TextBox 10">
            <a:extLst>
              <a:ext uri="{FF2B5EF4-FFF2-40B4-BE49-F238E27FC236}">
                <a16:creationId xmlns:a16="http://schemas.microsoft.com/office/drawing/2014/main" id="{48022D7B-DBD1-444A-8386-F86C549ED1C0}"/>
              </a:ext>
            </a:extLst>
          </p:cNvPr>
          <p:cNvSpPr txBox="1"/>
          <p:nvPr/>
        </p:nvSpPr>
        <p:spPr>
          <a:xfrm>
            <a:off x="4397524" y="3916641"/>
            <a:ext cx="3944374" cy="1384995"/>
          </a:xfrm>
          <a:prstGeom prst="rect">
            <a:avLst/>
          </a:prstGeom>
          <a:noFill/>
        </p:spPr>
        <p:txBody>
          <a:bodyPr wrap="square" rtlCol="0">
            <a:spAutoFit/>
          </a:bodyPr>
          <a:lstStyle/>
          <a:p>
            <a:pPr algn="r"/>
            <a:r>
              <a:rPr lang="en-CA" sz="2800" dirty="0"/>
              <a:t>TA: </a:t>
            </a:r>
            <a:r>
              <a:rPr lang="en-CA" sz="2800" dirty="0" err="1"/>
              <a:t>Greydon</a:t>
            </a:r>
            <a:r>
              <a:rPr lang="en-CA" sz="2800" dirty="0"/>
              <a:t> Gilmore</a:t>
            </a:r>
          </a:p>
          <a:p>
            <a:pPr algn="r"/>
            <a:r>
              <a:rPr lang="en-CA" sz="2800" dirty="0"/>
              <a:t>Physiology 2130</a:t>
            </a:r>
          </a:p>
          <a:p>
            <a:pPr algn="r"/>
            <a:r>
              <a:rPr lang="en-CA" sz="2800" dirty="0">
                <a:cs typeface="Arial Unicode MS"/>
              </a:rPr>
              <a:t>Feb 11</a:t>
            </a:r>
            <a:r>
              <a:rPr lang="en-CA" sz="2800" baseline="30000" dirty="0">
                <a:cs typeface="Arial Unicode MS"/>
              </a:rPr>
              <a:t>th</a:t>
            </a:r>
            <a:r>
              <a:rPr lang="en-CA" sz="2800" dirty="0">
                <a:cs typeface="Arial Unicode MS"/>
              </a:rPr>
              <a:t>, 2020</a:t>
            </a:r>
            <a:endParaRPr lang="en-US" sz="2800" dirty="0">
              <a:cs typeface="Arial Unicode MS"/>
            </a:endParaRPr>
          </a:p>
        </p:txBody>
      </p:sp>
    </p:spTree>
    <p:extLst>
      <p:ext uri="{BB962C8B-B14F-4D97-AF65-F5344CB8AC3E}">
        <p14:creationId xmlns:p14="http://schemas.microsoft.com/office/powerpoint/2010/main" val="3761491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Lung Anatomy</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170633"/>
            <a:ext cx="5652248" cy="4415170"/>
          </a:xfrm>
        </p:spPr>
        <p:txBody>
          <a:bodyPr>
            <a:normAutofit/>
          </a:bodyPr>
          <a:lstStyle/>
          <a:p>
            <a:pPr marL="0" indent="0">
              <a:buNone/>
            </a:pPr>
            <a:r>
              <a:rPr lang="en-US" dirty="0">
                <a:solidFill>
                  <a:srgbClr val="4F2683"/>
                </a:solidFill>
              </a:rPr>
              <a:t>Muscles</a:t>
            </a:r>
          </a:p>
          <a:p>
            <a:pPr lvl="1"/>
            <a:r>
              <a:rPr lang="en-US" dirty="0"/>
              <a:t>Intercostal muscles (between ribs)</a:t>
            </a:r>
          </a:p>
          <a:p>
            <a:pPr lvl="1"/>
            <a:r>
              <a:rPr lang="en-US" dirty="0"/>
              <a:t>Diaphragm (bottom)</a:t>
            </a:r>
          </a:p>
          <a:p>
            <a:pPr marL="0" indent="0">
              <a:buNone/>
            </a:pPr>
            <a:r>
              <a:rPr lang="en-US" dirty="0">
                <a:solidFill>
                  <a:srgbClr val="4F2683"/>
                </a:solidFill>
              </a:rPr>
              <a:t>Pleural Layers</a:t>
            </a:r>
          </a:p>
          <a:p>
            <a:pPr lvl="1"/>
            <a:r>
              <a:rPr lang="en-US" dirty="0"/>
              <a:t>Visceral pleura (against lungs)</a:t>
            </a:r>
          </a:p>
          <a:p>
            <a:pPr lvl="1"/>
            <a:r>
              <a:rPr lang="en-US" dirty="0"/>
              <a:t>Intrapleural space/cavity</a:t>
            </a:r>
          </a:p>
          <a:p>
            <a:pPr lvl="1"/>
            <a:r>
              <a:rPr lang="en-US" dirty="0"/>
              <a:t>Parietal pleura (against chest wall)</a:t>
            </a:r>
          </a:p>
          <a:p>
            <a:pPr marL="0" indent="0">
              <a:buNone/>
            </a:pPr>
            <a:r>
              <a:rPr lang="en-US" u="sng" dirty="0">
                <a:solidFill>
                  <a:srgbClr val="FF0000"/>
                </a:solidFill>
              </a:rPr>
              <a:t>V</a:t>
            </a:r>
            <a:r>
              <a:rPr lang="en-US" dirty="0"/>
              <a:t>isceral</a:t>
            </a:r>
            <a:r>
              <a:rPr lang="en-US" dirty="0">
                <a:solidFill>
                  <a:srgbClr val="4F2683"/>
                </a:solidFill>
              </a:rPr>
              <a:t> = </a:t>
            </a:r>
            <a:r>
              <a:rPr lang="en-US" u="sng" dirty="0">
                <a:solidFill>
                  <a:srgbClr val="FF0000"/>
                </a:solidFill>
              </a:rPr>
              <a:t>V</a:t>
            </a:r>
            <a:r>
              <a:rPr lang="en-US" dirty="0"/>
              <a:t>ery close </a:t>
            </a:r>
          </a:p>
          <a:p>
            <a:pPr marL="0" indent="0">
              <a:buNone/>
            </a:pPr>
            <a:r>
              <a:rPr lang="en-US" u="sng" dirty="0">
                <a:solidFill>
                  <a:srgbClr val="FF0000"/>
                </a:solidFill>
              </a:rPr>
              <a:t>P</a:t>
            </a:r>
            <a:r>
              <a:rPr lang="en-US" dirty="0"/>
              <a:t>arietal</a:t>
            </a:r>
            <a:r>
              <a:rPr lang="en-US" dirty="0">
                <a:solidFill>
                  <a:srgbClr val="4F2683"/>
                </a:solidFill>
              </a:rPr>
              <a:t> = </a:t>
            </a:r>
            <a:r>
              <a:rPr lang="en-US" u="sng" dirty="0">
                <a:solidFill>
                  <a:srgbClr val="FF0000"/>
                </a:solidFill>
              </a:rPr>
              <a:t>P</a:t>
            </a:r>
            <a:r>
              <a:rPr lang="en-US" dirty="0"/>
              <a:t>retty close</a:t>
            </a:r>
          </a:p>
          <a:p>
            <a:pPr marL="0" indent="0">
              <a:buNone/>
            </a:pPr>
            <a:endParaRPr lang="en-US"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79767282-B7E3-4897-A343-F535FDEB7423}"/>
              </a:ext>
            </a:extLst>
          </p:cNvPr>
          <p:cNvPicPr>
            <a:picLocks noChangeAspect="1"/>
          </p:cNvPicPr>
          <p:nvPr/>
        </p:nvPicPr>
        <p:blipFill>
          <a:blip r:embed="rId3"/>
          <a:stretch>
            <a:fillRect/>
          </a:stretch>
        </p:blipFill>
        <p:spPr>
          <a:xfrm>
            <a:off x="7522706" y="1014589"/>
            <a:ext cx="3831094" cy="2564551"/>
          </a:xfrm>
          <a:prstGeom prst="rect">
            <a:avLst/>
          </a:prstGeom>
        </p:spPr>
      </p:pic>
      <p:pic>
        <p:nvPicPr>
          <p:cNvPr id="7" name="Picture 6">
            <a:extLst>
              <a:ext uri="{FF2B5EF4-FFF2-40B4-BE49-F238E27FC236}">
                <a16:creationId xmlns:a16="http://schemas.microsoft.com/office/drawing/2014/main" id="{168223BB-90A2-4158-BE15-4227D7A00986}"/>
              </a:ext>
            </a:extLst>
          </p:cNvPr>
          <p:cNvPicPr>
            <a:picLocks noChangeAspect="1"/>
          </p:cNvPicPr>
          <p:nvPr/>
        </p:nvPicPr>
        <p:blipFill>
          <a:blip r:embed="rId4"/>
          <a:stretch>
            <a:fillRect/>
          </a:stretch>
        </p:blipFill>
        <p:spPr>
          <a:xfrm>
            <a:off x="8327342" y="3580344"/>
            <a:ext cx="2687470" cy="2263067"/>
          </a:xfrm>
          <a:prstGeom prst="rect">
            <a:avLst/>
          </a:prstGeom>
        </p:spPr>
      </p:pic>
    </p:spTree>
    <p:extLst>
      <p:ext uri="{BB962C8B-B14F-4D97-AF65-F5344CB8AC3E}">
        <p14:creationId xmlns:p14="http://schemas.microsoft.com/office/powerpoint/2010/main" val="24368940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Lung Anatomy</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170633"/>
            <a:ext cx="5652248" cy="4415170"/>
          </a:xfrm>
        </p:spPr>
        <p:txBody>
          <a:bodyPr>
            <a:normAutofit/>
          </a:bodyPr>
          <a:lstStyle/>
          <a:p>
            <a:pPr marL="0" indent="0">
              <a:buNone/>
            </a:pPr>
            <a:r>
              <a:rPr lang="en-US" dirty="0"/>
              <a:t>Respiratory tract can be divided into two sections:</a:t>
            </a:r>
          </a:p>
          <a:p>
            <a:pPr marL="514350" indent="-514350">
              <a:buFont typeface="+mj-lt"/>
              <a:buAutoNum type="arabicPeriod"/>
            </a:pPr>
            <a:r>
              <a:rPr lang="en-US" dirty="0"/>
              <a:t>Conducting Zone</a:t>
            </a:r>
          </a:p>
          <a:p>
            <a:pPr marL="514350" indent="-514350">
              <a:buFont typeface="+mj-lt"/>
              <a:buAutoNum type="arabicPeriod"/>
            </a:pPr>
            <a:r>
              <a:rPr lang="en-US" dirty="0"/>
              <a:t>Respiratory Zone</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Picture 7">
            <a:extLst>
              <a:ext uri="{FF2B5EF4-FFF2-40B4-BE49-F238E27FC236}">
                <a16:creationId xmlns:a16="http://schemas.microsoft.com/office/drawing/2014/main" id="{94E76CF0-4A57-47B0-B1C8-834CF021A1B6}"/>
              </a:ext>
            </a:extLst>
          </p:cNvPr>
          <p:cNvPicPr>
            <a:picLocks noChangeAspect="1"/>
          </p:cNvPicPr>
          <p:nvPr/>
        </p:nvPicPr>
        <p:blipFill>
          <a:blip r:embed="rId3"/>
          <a:stretch>
            <a:fillRect/>
          </a:stretch>
        </p:blipFill>
        <p:spPr>
          <a:xfrm>
            <a:off x="7795550" y="1576913"/>
            <a:ext cx="3643414" cy="3533046"/>
          </a:xfrm>
          <a:prstGeom prst="rect">
            <a:avLst/>
          </a:prstGeom>
        </p:spPr>
      </p:pic>
    </p:spTree>
    <p:extLst>
      <p:ext uri="{BB962C8B-B14F-4D97-AF65-F5344CB8AC3E}">
        <p14:creationId xmlns:p14="http://schemas.microsoft.com/office/powerpoint/2010/main" val="18158881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Zones of Respiratory Tract</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9" name="Content Placeholder 3">
            <a:extLst>
              <a:ext uri="{FF2B5EF4-FFF2-40B4-BE49-F238E27FC236}">
                <a16:creationId xmlns:a16="http://schemas.microsoft.com/office/drawing/2014/main" id="{5AE2027D-E1FF-47B1-B758-9F6F2A941D43}"/>
              </a:ext>
            </a:extLst>
          </p:cNvPr>
          <p:cNvPicPr>
            <a:picLocks noGrp="1" noChangeAspect="1"/>
          </p:cNvPicPr>
          <p:nvPr>
            <p:ph idx="1"/>
          </p:nvPr>
        </p:nvPicPr>
        <p:blipFill>
          <a:blip r:embed="rId3"/>
          <a:stretch>
            <a:fillRect/>
          </a:stretch>
        </p:blipFill>
        <p:spPr>
          <a:xfrm>
            <a:off x="1793092" y="1136376"/>
            <a:ext cx="8605816" cy="4802794"/>
          </a:xfrm>
          <a:prstGeom prst="rect">
            <a:avLst/>
          </a:prstGeom>
        </p:spPr>
      </p:pic>
    </p:spTree>
    <p:extLst>
      <p:ext uri="{BB962C8B-B14F-4D97-AF65-F5344CB8AC3E}">
        <p14:creationId xmlns:p14="http://schemas.microsoft.com/office/powerpoint/2010/main" val="21626417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Conducting Zone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633506" y="3085522"/>
            <a:ext cx="5652248" cy="1179344"/>
          </a:xfrm>
        </p:spPr>
        <p:txBody>
          <a:bodyPr>
            <a:normAutofit/>
          </a:bodyPr>
          <a:lstStyle/>
          <a:p>
            <a:pPr marL="0" indent="0">
              <a:buNone/>
            </a:pPr>
            <a:r>
              <a:rPr lang="en-US" dirty="0"/>
              <a:t>“Conducting zone </a:t>
            </a:r>
            <a:r>
              <a:rPr lang="en-US" dirty="0">
                <a:solidFill>
                  <a:srgbClr val="FF0000"/>
                </a:solidFill>
              </a:rPr>
              <a:t>terminates</a:t>
            </a:r>
            <a:r>
              <a:rPr lang="en-US" dirty="0">
                <a:solidFill>
                  <a:srgbClr val="807F83"/>
                </a:solidFill>
              </a:rPr>
              <a:t> </a:t>
            </a:r>
            <a:r>
              <a:rPr lang="en-US" dirty="0"/>
              <a:t>at</a:t>
            </a:r>
            <a:r>
              <a:rPr lang="en-US" dirty="0">
                <a:solidFill>
                  <a:srgbClr val="807F83"/>
                </a:solidFill>
              </a:rPr>
              <a:t> 	</a:t>
            </a:r>
            <a:r>
              <a:rPr lang="en-US" dirty="0">
                <a:solidFill>
                  <a:srgbClr val="FF0000"/>
                </a:solidFill>
              </a:rPr>
              <a:t>terminal </a:t>
            </a:r>
            <a:r>
              <a:rPr lang="en-US" dirty="0"/>
              <a:t>bronchioles”</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Picture 7">
            <a:extLst>
              <a:ext uri="{FF2B5EF4-FFF2-40B4-BE49-F238E27FC236}">
                <a16:creationId xmlns:a16="http://schemas.microsoft.com/office/drawing/2014/main" id="{94E76CF0-4A57-47B0-B1C8-834CF021A1B6}"/>
              </a:ext>
            </a:extLst>
          </p:cNvPr>
          <p:cNvPicPr>
            <a:picLocks noChangeAspect="1"/>
          </p:cNvPicPr>
          <p:nvPr/>
        </p:nvPicPr>
        <p:blipFill>
          <a:blip r:embed="rId3"/>
          <a:stretch>
            <a:fillRect/>
          </a:stretch>
        </p:blipFill>
        <p:spPr>
          <a:xfrm>
            <a:off x="7392729" y="2632398"/>
            <a:ext cx="3185238" cy="3088749"/>
          </a:xfrm>
          <a:prstGeom prst="rect">
            <a:avLst/>
          </a:prstGeom>
        </p:spPr>
      </p:pic>
      <p:graphicFrame>
        <p:nvGraphicFramePr>
          <p:cNvPr id="6" name="Diagram 5">
            <a:extLst>
              <a:ext uri="{FF2B5EF4-FFF2-40B4-BE49-F238E27FC236}">
                <a16:creationId xmlns:a16="http://schemas.microsoft.com/office/drawing/2014/main" id="{69B7351A-39A3-4A12-B61D-1692A0558878}"/>
              </a:ext>
            </a:extLst>
          </p:cNvPr>
          <p:cNvGraphicFramePr/>
          <p:nvPr/>
        </p:nvGraphicFramePr>
        <p:xfrm>
          <a:off x="633506" y="1416030"/>
          <a:ext cx="10924988" cy="109791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5845998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Conducting Zone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170633"/>
            <a:ext cx="5652248" cy="4415170"/>
          </a:xfrm>
        </p:spPr>
        <p:txBody>
          <a:bodyPr>
            <a:normAutofit/>
          </a:bodyPr>
          <a:lstStyle/>
          <a:p>
            <a:pPr marL="0" indent="0">
              <a:buNone/>
            </a:pPr>
            <a:r>
              <a:rPr lang="en-US" b="1" dirty="0">
                <a:solidFill>
                  <a:srgbClr val="4F2683"/>
                </a:solidFill>
              </a:rPr>
              <a:t>Functions</a:t>
            </a:r>
          </a:p>
          <a:p>
            <a:r>
              <a:rPr lang="en-US" dirty="0"/>
              <a:t>Transport air to lungs</a:t>
            </a:r>
          </a:p>
          <a:p>
            <a:r>
              <a:rPr lang="en-US" dirty="0"/>
              <a:t>Filter, warm and moisten air</a:t>
            </a:r>
          </a:p>
          <a:p>
            <a:r>
              <a:rPr lang="en-US" dirty="0"/>
              <a:t>Microbial defense:</a:t>
            </a:r>
          </a:p>
          <a:p>
            <a:pPr lvl="1"/>
            <a:r>
              <a:rPr lang="en-US" dirty="0"/>
              <a:t>Bronchial epithelial cells are ciliated</a:t>
            </a:r>
          </a:p>
          <a:p>
            <a:pPr lvl="1">
              <a:buClr>
                <a:schemeClr val="tx1"/>
              </a:buClr>
            </a:pPr>
            <a:r>
              <a:rPr lang="en-US" dirty="0">
                <a:solidFill>
                  <a:srgbClr val="FF0000"/>
                </a:solidFill>
              </a:rPr>
              <a:t>Cilia</a:t>
            </a:r>
            <a:r>
              <a:rPr lang="en-US" dirty="0">
                <a:solidFill>
                  <a:srgbClr val="807F83"/>
                </a:solidFill>
              </a:rPr>
              <a:t> </a:t>
            </a:r>
            <a:r>
              <a:rPr lang="en-US" dirty="0"/>
              <a:t>sweeps mucus with trapped micro-organisms towards the trachea</a:t>
            </a:r>
          </a:p>
          <a:p>
            <a:pPr lvl="1"/>
            <a:r>
              <a:rPr lang="en-US" dirty="0"/>
              <a:t>Smoking reduces function of cilia</a:t>
            </a:r>
          </a:p>
          <a:p>
            <a:pPr marL="0" indent="0">
              <a:buNone/>
            </a:pPr>
            <a:endParaRPr lang="en-US"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7" name="Picture 6">
            <a:extLst>
              <a:ext uri="{FF2B5EF4-FFF2-40B4-BE49-F238E27FC236}">
                <a16:creationId xmlns:a16="http://schemas.microsoft.com/office/drawing/2014/main" id="{0EFA337A-2D91-4FFA-858F-FF7430752079}"/>
              </a:ext>
            </a:extLst>
          </p:cNvPr>
          <p:cNvPicPr>
            <a:picLocks noChangeAspect="1"/>
          </p:cNvPicPr>
          <p:nvPr/>
        </p:nvPicPr>
        <p:blipFill>
          <a:blip r:embed="rId3"/>
          <a:stretch>
            <a:fillRect/>
          </a:stretch>
        </p:blipFill>
        <p:spPr>
          <a:xfrm>
            <a:off x="7543863" y="1462138"/>
            <a:ext cx="3608303" cy="3170389"/>
          </a:xfrm>
          <a:prstGeom prst="rect">
            <a:avLst/>
          </a:prstGeom>
        </p:spPr>
      </p:pic>
    </p:spTree>
    <p:extLst>
      <p:ext uri="{BB962C8B-B14F-4D97-AF65-F5344CB8AC3E}">
        <p14:creationId xmlns:p14="http://schemas.microsoft.com/office/powerpoint/2010/main" val="37579988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Respiratory Zone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539855" y="3069428"/>
            <a:ext cx="5652248" cy="1097916"/>
          </a:xfrm>
        </p:spPr>
        <p:txBody>
          <a:bodyPr>
            <a:normAutofit/>
          </a:bodyPr>
          <a:lstStyle/>
          <a:p>
            <a:pPr marL="0" indent="0">
              <a:buNone/>
            </a:pPr>
            <a:r>
              <a:rPr lang="en-CA" dirty="0"/>
              <a:t>“</a:t>
            </a:r>
            <a:r>
              <a:rPr lang="en-CA" dirty="0">
                <a:solidFill>
                  <a:srgbClr val="FF0000"/>
                </a:solidFill>
              </a:rPr>
              <a:t>Respiratory</a:t>
            </a:r>
            <a:r>
              <a:rPr lang="en-CA" dirty="0">
                <a:solidFill>
                  <a:srgbClr val="807F83"/>
                </a:solidFill>
              </a:rPr>
              <a:t> </a:t>
            </a:r>
            <a:r>
              <a:rPr lang="en-CA" dirty="0"/>
              <a:t>zone begins at </a:t>
            </a:r>
            <a:r>
              <a:rPr lang="en-CA" dirty="0">
                <a:solidFill>
                  <a:srgbClr val="807F83"/>
                </a:solidFill>
              </a:rPr>
              <a:t>	</a:t>
            </a:r>
            <a:r>
              <a:rPr lang="en-CA" dirty="0">
                <a:solidFill>
                  <a:srgbClr val="FF0000"/>
                </a:solidFill>
              </a:rPr>
              <a:t>respiratory</a:t>
            </a:r>
            <a:r>
              <a:rPr lang="en-CA" dirty="0">
                <a:solidFill>
                  <a:srgbClr val="807F83"/>
                </a:solidFill>
              </a:rPr>
              <a:t> </a:t>
            </a:r>
            <a:r>
              <a:rPr lang="en-CA" dirty="0"/>
              <a:t>bronchioles”</a:t>
            </a:r>
            <a:endParaRPr lang="en-US"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graphicFrame>
        <p:nvGraphicFramePr>
          <p:cNvPr id="6" name="Diagram 5">
            <a:extLst>
              <a:ext uri="{FF2B5EF4-FFF2-40B4-BE49-F238E27FC236}">
                <a16:creationId xmlns:a16="http://schemas.microsoft.com/office/drawing/2014/main" id="{69B7351A-39A3-4A12-B61D-1692A0558878}"/>
              </a:ext>
            </a:extLst>
          </p:cNvPr>
          <p:cNvGraphicFramePr/>
          <p:nvPr/>
        </p:nvGraphicFramePr>
        <p:xfrm>
          <a:off x="1652494" y="1337630"/>
          <a:ext cx="8887012" cy="10979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8C6A5F90-8CAB-4EBB-9B28-39C66680BECC}"/>
              </a:ext>
            </a:extLst>
          </p:cNvPr>
          <p:cNvPicPr>
            <a:picLocks noChangeAspect="1"/>
          </p:cNvPicPr>
          <p:nvPr/>
        </p:nvPicPr>
        <p:blipFill>
          <a:blip r:embed="rId8"/>
          <a:stretch>
            <a:fillRect/>
          </a:stretch>
        </p:blipFill>
        <p:spPr>
          <a:xfrm>
            <a:off x="7229855" y="2646018"/>
            <a:ext cx="3439622" cy="3057907"/>
          </a:xfrm>
          <a:prstGeom prst="rect">
            <a:avLst/>
          </a:prstGeom>
        </p:spPr>
      </p:pic>
    </p:spTree>
    <p:extLst>
      <p:ext uri="{BB962C8B-B14F-4D97-AF65-F5344CB8AC3E}">
        <p14:creationId xmlns:p14="http://schemas.microsoft.com/office/powerpoint/2010/main" val="29202556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856244"/>
          </a:xfrm>
        </p:spPr>
        <p:txBody>
          <a:bodyPr>
            <a:normAutofit fontScale="90000"/>
          </a:bodyPr>
          <a:lstStyle/>
          <a:p>
            <a:pPr algn="ctr"/>
            <a:r>
              <a:rPr lang="en-CA" sz="4800" b="1" dirty="0">
                <a:solidFill>
                  <a:srgbClr val="4F2683"/>
                </a:solidFill>
                <a:latin typeface="Calibri" panose="020F0502020204030204" pitchFamily="34" charset="0"/>
                <a:cs typeface="Calibri" panose="020F0502020204030204" pitchFamily="34" charset="0"/>
              </a:rPr>
              <a:t>The walls of the alveoli are composed of two types of cells, type I and II. The function of type II is to ______.</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2217271"/>
            <a:ext cx="10075877" cy="3368532"/>
          </a:xfrm>
        </p:spPr>
        <p:txBody>
          <a:bodyPr>
            <a:normAutofit/>
          </a:bodyPr>
          <a:lstStyle/>
          <a:p>
            <a:pPr marL="514350" indent="-514350">
              <a:buFont typeface="+mj-lt"/>
              <a:buAutoNum type="alphaUcPeriod"/>
            </a:pPr>
            <a:r>
              <a:rPr lang="en-US" dirty="0"/>
              <a:t>Secrete surfactant </a:t>
            </a:r>
          </a:p>
          <a:p>
            <a:pPr marL="514350" indent="-514350">
              <a:buFont typeface="+mj-lt"/>
              <a:buAutoNum type="alphaUcPeriod"/>
            </a:pPr>
            <a:r>
              <a:rPr lang="en-US" dirty="0"/>
              <a:t>Trap dust and other debris </a:t>
            </a:r>
          </a:p>
          <a:p>
            <a:pPr marL="514350" indent="-514350">
              <a:buFont typeface="+mj-lt"/>
              <a:buAutoNum type="alphaUcPeriod"/>
            </a:pPr>
            <a:r>
              <a:rPr lang="en-US" dirty="0"/>
              <a:t>Replace mucus in the alveoli </a:t>
            </a:r>
          </a:p>
          <a:p>
            <a:pPr marL="514350" indent="-514350">
              <a:buFont typeface="+mj-lt"/>
              <a:buAutoNum type="alphaUcPeriod"/>
            </a:pPr>
            <a:r>
              <a:rPr lang="en-US" dirty="0"/>
              <a:t>Protect the lungs from bacterial invasion</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793061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856244"/>
          </a:xfrm>
        </p:spPr>
        <p:txBody>
          <a:bodyPr>
            <a:normAutofit fontScale="90000"/>
          </a:bodyPr>
          <a:lstStyle/>
          <a:p>
            <a:pPr algn="ctr"/>
            <a:r>
              <a:rPr lang="en-CA" sz="4800" b="1" dirty="0">
                <a:solidFill>
                  <a:srgbClr val="4F2683"/>
                </a:solidFill>
                <a:latin typeface="Calibri" panose="020F0502020204030204" pitchFamily="34" charset="0"/>
                <a:cs typeface="Calibri" panose="020F0502020204030204" pitchFamily="34" charset="0"/>
              </a:rPr>
              <a:t>The walls of the alveoli are composed of two types of cells, type I and II. The function of type II is to ______.</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2217271"/>
            <a:ext cx="10075877" cy="3368532"/>
          </a:xfrm>
        </p:spPr>
        <p:txBody>
          <a:bodyPr>
            <a:normAutofit/>
          </a:bodyPr>
          <a:lstStyle/>
          <a:p>
            <a:pPr marL="514350" indent="-514350">
              <a:buFont typeface="+mj-lt"/>
              <a:buAutoNum type="alphaUcPeriod"/>
            </a:pPr>
            <a:r>
              <a:rPr lang="en-US" dirty="0">
                <a:solidFill>
                  <a:srgbClr val="FF0000"/>
                </a:solidFill>
              </a:rPr>
              <a:t>Secrete surfactant </a:t>
            </a:r>
          </a:p>
          <a:p>
            <a:pPr marL="514350" indent="-514350">
              <a:buFont typeface="+mj-lt"/>
              <a:buAutoNum type="alphaUcPeriod"/>
            </a:pPr>
            <a:r>
              <a:rPr lang="en-US" dirty="0"/>
              <a:t>Trap dust and other debris </a:t>
            </a:r>
          </a:p>
          <a:p>
            <a:pPr marL="514350" indent="-514350">
              <a:buFont typeface="+mj-lt"/>
              <a:buAutoNum type="alphaUcPeriod"/>
            </a:pPr>
            <a:r>
              <a:rPr lang="en-US" dirty="0"/>
              <a:t>Replace mucus in the alveoli </a:t>
            </a:r>
          </a:p>
          <a:p>
            <a:pPr marL="514350" indent="-514350">
              <a:buFont typeface="+mj-lt"/>
              <a:buAutoNum type="alphaUcPeriod"/>
            </a:pPr>
            <a:r>
              <a:rPr lang="en-US" dirty="0"/>
              <a:t>Protect the lungs from bacterial invasion</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9112114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Respiratory Zone</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8" name="Content Placeholder 7">
            <a:extLst>
              <a:ext uri="{FF2B5EF4-FFF2-40B4-BE49-F238E27FC236}">
                <a16:creationId xmlns:a16="http://schemas.microsoft.com/office/drawing/2014/main" id="{8FD141F8-3B01-412A-9873-C7239299C8FA}"/>
              </a:ext>
            </a:extLst>
          </p:cNvPr>
          <p:cNvSpPr>
            <a:spLocks noGrp="1"/>
          </p:cNvSpPr>
          <p:nvPr>
            <p:ph idx="1"/>
          </p:nvPr>
        </p:nvSpPr>
        <p:spPr>
          <a:xfrm>
            <a:off x="545353" y="1297577"/>
            <a:ext cx="6064623" cy="4351338"/>
          </a:xfrm>
        </p:spPr>
        <p:txBody>
          <a:bodyPr>
            <a:normAutofit fontScale="92500" lnSpcReduction="10000"/>
          </a:bodyPr>
          <a:lstStyle/>
          <a:p>
            <a:pPr marL="0" indent="0">
              <a:buNone/>
            </a:pPr>
            <a:r>
              <a:rPr lang="en-CA" b="1" dirty="0">
                <a:solidFill>
                  <a:srgbClr val="4F2683"/>
                </a:solidFill>
              </a:rPr>
              <a:t>Function</a:t>
            </a:r>
          </a:p>
          <a:p>
            <a:r>
              <a:rPr lang="en-CA" dirty="0"/>
              <a:t>Gas exchange in the alveoli at the blood gas barrier</a:t>
            </a:r>
          </a:p>
          <a:p>
            <a:pPr lvl="1"/>
            <a:r>
              <a:rPr lang="en-CA" dirty="0"/>
              <a:t>CO</a:t>
            </a:r>
            <a:r>
              <a:rPr lang="en-CA" baseline="30000" dirty="0"/>
              <a:t>2</a:t>
            </a:r>
            <a:r>
              <a:rPr lang="en-CA" dirty="0"/>
              <a:t> leaves blood supply into air</a:t>
            </a:r>
          </a:p>
          <a:p>
            <a:pPr lvl="1"/>
            <a:r>
              <a:rPr lang="en-CA" dirty="0"/>
              <a:t>O</a:t>
            </a:r>
            <a:r>
              <a:rPr lang="en-CA" baseline="30000" dirty="0"/>
              <a:t>2</a:t>
            </a:r>
            <a:r>
              <a:rPr lang="en-CA" dirty="0"/>
              <a:t> leaves air into blood supply</a:t>
            </a:r>
          </a:p>
          <a:p>
            <a:pPr marL="0" indent="0">
              <a:buNone/>
            </a:pPr>
            <a:r>
              <a:rPr lang="en-CA" b="1" dirty="0">
                <a:solidFill>
                  <a:srgbClr val="4F2683"/>
                </a:solidFill>
              </a:rPr>
              <a:t>Cells</a:t>
            </a:r>
          </a:p>
          <a:p>
            <a:pPr>
              <a:buClr>
                <a:schemeClr val="tx1"/>
              </a:buClr>
            </a:pPr>
            <a:r>
              <a:rPr lang="en-CA" dirty="0">
                <a:solidFill>
                  <a:srgbClr val="FF0000"/>
                </a:solidFill>
              </a:rPr>
              <a:t>Type 1 cell: </a:t>
            </a:r>
            <a:r>
              <a:rPr lang="en-CA" dirty="0"/>
              <a:t>flat and thin cells that form alveolar wall and allow for easy gas exchange between alveoli and capillary</a:t>
            </a:r>
          </a:p>
          <a:p>
            <a:pPr>
              <a:buClr>
                <a:schemeClr val="tx1"/>
              </a:buClr>
            </a:pPr>
            <a:r>
              <a:rPr lang="en-CA" dirty="0">
                <a:solidFill>
                  <a:srgbClr val="FF0000"/>
                </a:solidFill>
              </a:rPr>
              <a:t>Type 2 cell: </a:t>
            </a:r>
            <a:r>
              <a:rPr lang="en-CA" dirty="0"/>
              <a:t>secrete surfactant</a:t>
            </a:r>
          </a:p>
          <a:p>
            <a:pPr>
              <a:buClr>
                <a:schemeClr val="tx1"/>
              </a:buClr>
            </a:pPr>
            <a:r>
              <a:rPr lang="en-CA" dirty="0">
                <a:solidFill>
                  <a:srgbClr val="FF0000"/>
                </a:solidFill>
              </a:rPr>
              <a:t>Macrophages: </a:t>
            </a:r>
            <a:r>
              <a:rPr lang="en-CA" dirty="0"/>
              <a:t>destroy microorganisms</a:t>
            </a:r>
          </a:p>
          <a:p>
            <a:pPr marL="0" indent="0">
              <a:buNone/>
            </a:pPr>
            <a:endParaRPr lang="en-CA" dirty="0"/>
          </a:p>
          <a:p>
            <a:pPr marL="0" indent="0">
              <a:buNone/>
            </a:pPr>
            <a:endParaRPr lang="en-CA" dirty="0"/>
          </a:p>
        </p:txBody>
      </p:sp>
      <p:pic>
        <p:nvPicPr>
          <p:cNvPr id="9" name="Picture 8">
            <a:extLst>
              <a:ext uri="{FF2B5EF4-FFF2-40B4-BE49-F238E27FC236}">
                <a16:creationId xmlns:a16="http://schemas.microsoft.com/office/drawing/2014/main" id="{9ADBDD37-D428-4DB3-AE99-A914D7729FF6}"/>
              </a:ext>
            </a:extLst>
          </p:cNvPr>
          <p:cNvPicPr>
            <a:picLocks noChangeAspect="1"/>
          </p:cNvPicPr>
          <p:nvPr/>
        </p:nvPicPr>
        <p:blipFill>
          <a:blip r:embed="rId3"/>
          <a:stretch>
            <a:fillRect/>
          </a:stretch>
        </p:blipFill>
        <p:spPr>
          <a:xfrm>
            <a:off x="6609975" y="1209085"/>
            <a:ext cx="2271059" cy="2212384"/>
          </a:xfrm>
          <a:prstGeom prst="rect">
            <a:avLst/>
          </a:prstGeom>
        </p:spPr>
      </p:pic>
      <p:pic>
        <p:nvPicPr>
          <p:cNvPr id="10" name="Picture 9">
            <a:extLst>
              <a:ext uri="{FF2B5EF4-FFF2-40B4-BE49-F238E27FC236}">
                <a16:creationId xmlns:a16="http://schemas.microsoft.com/office/drawing/2014/main" id="{EF46D582-60BD-4E0A-B1A6-69337ADEBE9E}"/>
              </a:ext>
            </a:extLst>
          </p:cNvPr>
          <p:cNvPicPr>
            <a:picLocks noChangeAspect="1"/>
          </p:cNvPicPr>
          <p:nvPr/>
        </p:nvPicPr>
        <p:blipFill>
          <a:blip r:embed="rId4"/>
          <a:stretch>
            <a:fillRect/>
          </a:stretch>
        </p:blipFill>
        <p:spPr>
          <a:xfrm>
            <a:off x="9190440" y="1184110"/>
            <a:ext cx="2778497" cy="2363721"/>
          </a:xfrm>
          <a:prstGeom prst="rect">
            <a:avLst/>
          </a:prstGeom>
        </p:spPr>
      </p:pic>
      <p:pic>
        <p:nvPicPr>
          <p:cNvPr id="11" name="Picture 10">
            <a:extLst>
              <a:ext uri="{FF2B5EF4-FFF2-40B4-BE49-F238E27FC236}">
                <a16:creationId xmlns:a16="http://schemas.microsoft.com/office/drawing/2014/main" id="{C76D326B-F568-4165-BC58-74A013512070}"/>
              </a:ext>
            </a:extLst>
          </p:cNvPr>
          <p:cNvPicPr>
            <a:picLocks noChangeAspect="1"/>
          </p:cNvPicPr>
          <p:nvPr/>
        </p:nvPicPr>
        <p:blipFill>
          <a:blip r:embed="rId5"/>
          <a:stretch>
            <a:fillRect/>
          </a:stretch>
        </p:blipFill>
        <p:spPr>
          <a:xfrm>
            <a:off x="7315200" y="3662319"/>
            <a:ext cx="3264489" cy="2353469"/>
          </a:xfrm>
          <a:prstGeom prst="rect">
            <a:avLst/>
          </a:prstGeom>
        </p:spPr>
      </p:pic>
    </p:spTree>
    <p:extLst>
      <p:ext uri="{BB962C8B-B14F-4D97-AF65-F5344CB8AC3E}">
        <p14:creationId xmlns:p14="http://schemas.microsoft.com/office/powerpoint/2010/main" val="18163500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Mechanisms of Breathing</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Subtitle 2">
            <a:extLst>
              <a:ext uri="{FF2B5EF4-FFF2-40B4-BE49-F238E27FC236}">
                <a16:creationId xmlns:a16="http://schemas.microsoft.com/office/drawing/2014/main" id="{41E30B57-141A-42DC-B419-BCFCDB3A5338}"/>
              </a:ext>
            </a:extLst>
          </p:cNvPr>
          <p:cNvSpPr>
            <a:spLocks noGrp="1"/>
          </p:cNvSpPr>
          <p:nvPr>
            <p:ph type="subTitle" idx="1"/>
          </p:nvPr>
        </p:nvSpPr>
        <p:spPr>
          <a:xfrm>
            <a:off x="1828800" y="3886200"/>
            <a:ext cx="8534400" cy="1752600"/>
          </a:xfrm>
        </p:spPr>
        <p:txBody>
          <a:bodyPr>
            <a:normAutofit/>
          </a:bodyPr>
          <a:lstStyle/>
          <a:p>
            <a:r>
              <a:rPr lang="en-US" sz="2800" dirty="0"/>
              <a:t>Chapter 9: Dr. </a:t>
            </a:r>
            <a:r>
              <a:rPr lang="en-US" sz="2800" dirty="0" err="1"/>
              <a:t>Beye</a:t>
            </a:r>
            <a:endParaRPr lang="en-US" sz="2800" dirty="0"/>
          </a:p>
        </p:txBody>
      </p:sp>
    </p:spTree>
    <p:extLst>
      <p:ext uri="{BB962C8B-B14F-4D97-AF65-F5344CB8AC3E}">
        <p14:creationId xmlns:p14="http://schemas.microsoft.com/office/powerpoint/2010/main" val="3155117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Your TA reminding you…</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0"/>
            <a:ext cx="10515600" cy="4415169"/>
          </a:xfrm>
        </p:spPr>
        <p:txBody>
          <a:bodyPr>
            <a:normAutofit fontScale="92500" lnSpcReduction="20000"/>
          </a:bodyPr>
          <a:lstStyle/>
          <a:p>
            <a:r>
              <a:rPr lang="en-CA" sz="3200" b="1" dirty="0">
                <a:solidFill>
                  <a:srgbClr val="4F2683"/>
                </a:solidFill>
              </a:rPr>
              <a:t>3</a:t>
            </a:r>
            <a:r>
              <a:rPr lang="en-CA" sz="3200" b="1" baseline="30000" dirty="0">
                <a:solidFill>
                  <a:srgbClr val="4F2683"/>
                </a:solidFill>
              </a:rPr>
              <a:t>rd</a:t>
            </a:r>
            <a:r>
              <a:rPr lang="en-CA" sz="3200" b="1" dirty="0">
                <a:solidFill>
                  <a:srgbClr val="4F2683"/>
                </a:solidFill>
              </a:rPr>
              <a:t> </a:t>
            </a:r>
            <a:r>
              <a:rPr lang="en-CA" sz="3200" b="1" dirty="0" err="1">
                <a:solidFill>
                  <a:srgbClr val="4F2683"/>
                </a:solidFill>
              </a:rPr>
              <a:t>Peerwise</a:t>
            </a:r>
            <a:r>
              <a:rPr lang="en-CA" sz="3200" b="1" dirty="0">
                <a:solidFill>
                  <a:srgbClr val="4F2683"/>
                </a:solidFill>
              </a:rPr>
              <a:t> assignment </a:t>
            </a:r>
            <a:r>
              <a:rPr lang="en-CA" sz="3200" dirty="0">
                <a:solidFill>
                  <a:srgbClr val="FF0000"/>
                </a:solidFill>
              </a:rPr>
              <a:t>(1.5%)</a:t>
            </a:r>
          </a:p>
          <a:p>
            <a:pPr lvl="1"/>
            <a:r>
              <a:rPr lang="en-CA" sz="2800" dirty="0">
                <a:solidFill>
                  <a:srgbClr val="FF0000"/>
                </a:solidFill>
              </a:rPr>
              <a:t>Post 2 MC questions:</a:t>
            </a:r>
            <a:r>
              <a:rPr lang="en-CA" sz="2800" dirty="0">
                <a:solidFill>
                  <a:srgbClr val="4F2683"/>
                </a:solidFill>
              </a:rPr>
              <a:t> </a:t>
            </a:r>
            <a:r>
              <a:rPr lang="en-CA" sz="2800" dirty="0"/>
              <a:t>due Feb 12</a:t>
            </a:r>
            <a:r>
              <a:rPr lang="en-CA" sz="2800" baseline="30000" dirty="0"/>
              <a:t>th</a:t>
            </a:r>
            <a:r>
              <a:rPr lang="en-CA" sz="2800" dirty="0"/>
              <a:t> @ midnight</a:t>
            </a:r>
          </a:p>
          <a:p>
            <a:pPr lvl="1"/>
            <a:r>
              <a:rPr lang="en-CA" sz="2800" dirty="0">
                <a:solidFill>
                  <a:srgbClr val="FF0000"/>
                </a:solidFill>
              </a:rPr>
              <a:t>Answer 5 MC questions:</a:t>
            </a:r>
            <a:r>
              <a:rPr lang="en-CA" sz="2800" dirty="0"/>
              <a:t> due Feb 14</a:t>
            </a:r>
            <a:r>
              <a:rPr lang="en-CA" sz="2800" baseline="30000" dirty="0"/>
              <a:t>th</a:t>
            </a:r>
            <a:r>
              <a:rPr lang="en-CA" sz="2800" dirty="0"/>
              <a:t> @ midnight</a:t>
            </a:r>
          </a:p>
          <a:p>
            <a:r>
              <a:rPr lang="en-CA" sz="3200" b="1" dirty="0">
                <a:solidFill>
                  <a:srgbClr val="4F2683"/>
                </a:solidFill>
              </a:rPr>
              <a:t>3</a:t>
            </a:r>
            <a:r>
              <a:rPr lang="en-CA" sz="3200" b="1" baseline="30000" dirty="0">
                <a:solidFill>
                  <a:srgbClr val="4F2683"/>
                </a:solidFill>
              </a:rPr>
              <a:t>rd</a:t>
            </a:r>
            <a:r>
              <a:rPr lang="en-CA" sz="3200" b="1" dirty="0">
                <a:solidFill>
                  <a:srgbClr val="4F2683"/>
                </a:solidFill>
              </a:rPr>
              <a:t> Quiz </a:t>
            </a:r>
            <a:r>
              <a:rPr lang="en-CA" sz="3200" dirty="0">
                <a:solidFill>
                  <a:srgbClr val="FF0000"/>
                </a:solidFill>
              </a:rPr>
              <a:t>(1%)</a:t>
            </a:r>
          </a:p>
          <a:p>
            <a:pPr lvl="1"/>
            <a:r>
              <a:rPr lang="en-CA" sz="2800" dirty="0">
                <a:solidFill>
                  <a:srgbClr val="FF0000"/>
                </a:solidFill>
              </a:rPr>
              <a:t>Opens: </a:t>
            </a:r>
            <a:r>
              <a:rPr lang="en-CA" sz="2800" dirty="0"/>
              <a:t>Feb 24</a:t>
            </a:r>
            <a:r>
              <a:rPr lang="en-CA" sz="2800" baseline="30000" dirty="0"/>
              <a:t>th</a:t>
            </a:r>
            <a:r>
              <a:rPr lang="en-CA" sz="2800" dirty="0"/>
              <a:t> @ 4pm</a:t>
            </a:r>
          </a:p>
          <a:p>
            <a:pPr lvl="1"/>
            <a:r>
              <a:rPr lang="en-CA" sz="2800" dirty="0">
                <a:solidFill>
                  <a:srgbClr val="FF0000"/>
                </a:solidFill>
              </a:rPr>
              <a:t>Closes: </a:t>
            </a:r>
            <a:r>
              <a:rPr lang="en-CA" sz="2800" dirty="0"/>
              <a:t>Feb 25</a:t>
            </a:r>
            <a:r>
              <a:rPr lang="en-CA" sz="2800" baseline="30000" dirty="0"/>
              <a:t>th</a:t>
            </a:r>
            <a:r>
              <a:rPr lang="en-CA" sz="2800" dirty="0"/>
              <a:t> @ 4pm</a:t>
            </a:r>
          </a:p>
          <a:p>
            <a:r>
              <a:rPr lang="en-CA" sz="3200" b="1" dirty="0">
                <a:solidFill>
                  <a:srgbClr val="4F2683"/>
                </a:solidFill>
              </a:rPr>
              <a:t>3</a:t>
            </a:r>
            <a:r>
              <a:rPr lang="en-CA" sz="3200" b="1" baseline="30000" dirty="0">
                <a:solidFill>
                  <a:srgbClr val="4F2683"/>
                </a:solidFill>
              </a:rPr>
              <a:t>rd</a:t>
            </a:r>
            <a:r>
              <a:rPr lang="en-CA" sz="3200" b="1" dirty="0">
                <a:solidFill>
                  <a:srgbClr val="4F2683"/>
                </a:solidFill>
              </a:rPr>
              <a:t> Midterm </a:t>
            </a:r>
            <a:r>
              <a:rPr lang="en-CA" sz="3200" dirty="0">
                <a:solidFill>
                  <a:srgbClr val="FF0000"/>
                </a:solidFill>
              </a:rPr>
              <a:t>(15%)</a:t>
            </a:r>
          </a:p>
          <a:p>
            <a:pPr lvl="1"/>
            <a:r>
              <a:rPr lang="en-CA" sz="2800" dirty="0">
                <a:solidFill>
                  <a:srgbClr val="FF0000"/>
                </a:solidFill>
              </a:rPr>
              <a:t>When: </a:t>
            </a:r>
            <a:r>
              <a:rPr lang="en-CA" sz="2800" dirty="0"/>
              <a:t>Feb 28</a:t>
            </a:r>
            <a:r>
              <a:rPr lang="en-CA" sz="2800" baseline="30000" dirty="0"/>
              <a:t>th</a:t>
            </a:r>
            <a:r>
              <a:rPr lang="en-CA" sz="2800" dirty="0"/>
              <a:t> @ 6pm-7pm</a:t>
            </a:r>
          </a:p>
          <a:p>
            <a:r>
              <a:rPr lang="en-CA" sz="3200" b="1" dirty="0">
                <a:solidFill>
                  <a:srgbClr val="4F2270"/>
                </a:solidFill>
              </a:rPr>
              <a:t>3</a:t>
            </a:r>
            <a:r>
              <a:rPr lang="en-CA" sz="3200" b="1" baseline="30000" dirty="0">
                <a:solidFill>
                  <a:srgbClr val="4F2270"/>
                </a:solidFill>
              </a:rPr>
              <a:t>rd</a:t>
            </a:r>
            <a:r>
              <a:rPr lang="en-CA" sz="3200" b="1" dirty="0">
                <a:solidFill>
                  <a:srgbClr val="4F2270"/>
                </a:solidFill>
              </a:rPr>
              <a:t> Midterm Review Session</a:t>
            </a:r>
          </a:p>
          <a:p>
            <a:pPr lvl="1"/>
            <a:r>
              <a:rPr lang="en-CA" sz="2800" dirty="0">
                <a:solidFill>
                  <a:srgbClr val="FF0000"/>
                </a:solidFill>
              </a:rPr>
              <a:t>When:</a:t>
            </a:r>
            <a:r>
              <a:rPr lang="en-CA" sz="2800" dirty="0"/>
              <a:t> Monday Feb 24</a:t>
            </a:r>
            <a:r>
              <a:rPr lang="en-CA" sz="2800" baseline="30000" dirty="0"/>
              <a:t>th</a:t>
            </a:r>
            <a:r>
              <a:rPr lang="en-CA" sz="2800" dirty="0"/>
              <a:t> from 6pm-8pm</a:t>
            </a:r>
          </a:p>
          <a:p>
            <a:pPr lvl="1"/>
            <a:r>
              <a:rPr lang="en-CA" sz="2800" dirty="0">
                <a:solidFill>
                  <a:srgbClr val="FF0000"/>
                </a:solidFill>
              </a:rPr>
              <a:t>Where:</a:t>
            </a:r>
            <a:r>
              <a:rPr lang="en-CA" sz="2800" dirty="0"/>
              <a:t> Auditorium C, University Hospital 3</a:t>
            </a:r>
            <a:r>
              <a:rPr lang="en-CA" sz="2800" baseline="30000" dirty="0"/>
              <a:t>rd</a:t>
            </a:r>
            <a:r>
              <a:rPr lang="en-CA" sz="2800" dirty="0"/>
              <a:t> floor</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0936836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Ventilation Calculations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170633"/>
            <a:ext cx="10075877" cy="4415170"/>
          </a:xfrm>
        </p:spPr>
        <p:txBody>
          <a:bodyPr>
            <a:normAutofit fontScale="92500" lnSpcReduction="20000"/>
          </a:bodyPr>
          <a:lstStyle/>
          <a:p>
            <a:pPr>
              <a:buClr>
                <a:schemeClr val="tx1"/>
              </a:buClr>
            </a:pPr>
            <a:r>
              <a:rPr lang="en-US" dirty="0">
                <a:solidFill>
                  <a:srgbClr val="FF0000"/>
                </a:solidFill>
              </a:rPr>
              <a:t>Tidal Volume</a:t>
            </a:r>
            <a:r>
              <a:rPr lang="en-US" dirty="0"/>
              <a:t>: Amount of air entering lungs in one breath during normal inhalation</a:t>
            </a:r>
          </a:p>
          <a:p>
            <a:pPr>
              <a:buClr>
                <a:schemeClr val="tx1"/>
              </a:buClr>
            </a:pPr>
            <a:r>
              <a:rPr lang="en-US" dirty="0">
                <a:solidFill>
                  <a:srgbClr val="FF0000"/>
                </a:solidFill>
              </a:rPr>
              <a:t>Respiratory Rate</a:t>
            </a:r>
            <a:r>
              <a:rPr lang="en-US" dirty="0"/>
              <a:t>: # of breaths per minute</a:t>
            </a:r>
          </a:p>
          <a:p>
            <a:pPr>
              <a:buClr>
                <a:schemeClr val="tx1"/>
              </a:buClr>
            </a:pPr>
            <a:r>
              <a:rPr lang="en-US" dirty="0">
                <a:solidFill>
                  <a:srgbClr val="FF0000"/>
                </a:solidFill>
              </a:rPr>
              <a:t>Pulmonary Ventilation (V</a:t>
            </a:r>
            <a:r>
              <a:rPr lang="en-US" baseline="-25000" dirty="0">
                <a:solidFill>
                  <a:srgbClr val="FF0000"/>
                </a:solidFill>
              </a:rPr>
              <a:t>E</a:t>
            </a:r>
            <a:r>
              <a:rPr lang="en-US" dirty="0">
                <a:solidFill>
                  <a:srgbClr val="FF0000"/>
                </a:solidFill>
              </a:rPr>
              <a:t>)</a:t>
            </a:r>
            <a:r>
              <a:rPr lang="en-US" dirty="0"/>
              <a:t>:</a:t>
            </a:r>
            <a:r>
              <a:rPr lang="en-US" dirty="0">
                <a:solidFill>
                  <a:srgbClr val="807F83"/>
                </a:solidFill>
              </a:rPr>
              <a:t> </a:t>
            </a:r>
            <a:r>
              <a:rPr lang="en-US" dirty="0"/>
              <a:t>Amount of air entering lungs (both zones) per minute</a:t>
            </a:r>
          </a:p>
          <a:p>
            <a:pPr marL="0" indent="0">
              <a:buNone/>
            </a:pPr>
            <a:r>
              <a:rPr lang="en-US" dirty="0">
                <a:solidFill>
                  <a:srgbClr val="807F83"/>
                </a:solidFill>
              </a:rPr>
              <a:t>			</a:t>
            </a:r>
            <a:r>
              <a:rPr lang="en-US" dirty="0"/>
              <a:t>V</a:t>
            </a:r>
            <a:r>
              <a:rPr lang="en-US" baseline="-25000" dirty="0"/>
              <a:t>E </a:t>
            </a:r>
            <a:r>
              <a:rPr lang="en-US" dirty="0"/>
              <a:t>= Tidal Volume x Respiratory Rate</a:t>
            </a:r>
          </a:p>
          <a:p>
            <a:pPr>
              <a:buClr>
                <a:schemeClr val="tx1"/>
              </a:buClr>
            </a:pPr>
            <a:r>
              <a:rPr lang="en-US" dirty="0">
                <a:solidFill>
                  <a:srgbClr val="FF0000"/>
                </a:solidFill>
              </a:rPr>
              <a:t>Anatomical Dead Space Ventilation (V</a:t>
            </a:r>
            <a:r>
              <a:rPr lang="en-US" baseline="-25000" dirty="0">
                <a:solidFill>
                  <a:srgbClr val="FF0000"/>
                </a:solidFill>
              </a:rPr>
              <a:t>D</a:t>
            </a:r>
            <a:r>
              <a:rPr lang="en-US" dirty="0">
                <a:solidFill>
                  <a:srgbClr val="FF0000"/>
                </a:solidFill>
              </a:rPr>
              <a:t>)</a:t>
            </a:r>
            <a:r>
              <a:rPr lang="en-US" dirty="0"/>
              <a:t>: Amount of air not involved in gas exchange (Anatomical dead space = 1 mL/pound)</a:t>
            </a:r>
          </a:p>
          <a:p>
            <a:pPr marL="0" indent="0">
              <a:buNone/>
            </a:pPr>
            <a:r>
              <a:rPr lang="en-US" dirty="0"/>
              <a:t>			V</a:t>
            </a:r>
            <a:r>
              <a:rPr lang="en-US" baseline="-25000" dirty="0"/>
              <a:t>D </a:t>
            </a:r>
            <a:r>
              <a:rPr lang="en-US" dirty="0"/>
              <a:t>= Weight x Respiratory Rate</a:t>
            </a:r>
          </a:p>
          <a:p>
            <a:pPr>
              <a:buClr>
                <a:schemeClr val="tx1"/>
              </a:buClr>
            </a:pPr>
            <a:r>
              <a:rPr lang="en-US" dirty="0">
                <a:solidFill>
                  <a:srgbClr val="FF0000"/>
                </a:solidFill>
              </a:rPr>
              <a:t>Alveolar Ventilation (V</a:t>
            </a:r>
            <a:r>
              <a:rPr lang="en-US" baseline="-25000" dirty="0">
                <a:solidFill>
                  <a:srgbClr val="FF0000"/>
                </a:solidFill>
              </a:rPr>
              <a:t>A</a:t>
            </a:r>
            <a:r>
              <a:rPr lang="en-US" dirty="0">
                <a:solidFill>
                  <a:srgbClr val="FF0000"/>
                </a:solidFill>
              </a:rPr>
              <a:t>)</a:t>
            </a:r>
            <a:r>
              <a:rPr lang="en-US" dirty="0"/>
              <a:t>: Amount of air entering only the respiratory zone per minute</a:t>
            </a:r>
          </a:p>
          <a:p>
            <a:pPr marL="0" indent="0">
              <a:buNone/>
            </a:pPr>
            <a:r>
              <a:rPr lang="en-US" dirty="0"/>
              <a:t>			V</a:t>
            </a:r>
            <a:r>
              <a:rPr lang="en-US" baseline="-25000" dirty="0"/>
              <a:t>A </a:t>
            </a:r>
            <a:r>
              <a:rPr lang="en-US" dirty="0"/>
              <a:t>= V</a:t>
            </a:r>
            <a:r>
              <a:rPr lang="en-US" baseline="-25000" dirty="0"/>
              <a:t>E </a:t>
            </a:r>
            <a:r>
              <a:rPr lang="en-US" dirty="0"/>
              <a:t>- V</a:t>
            </a:r>
            <a:r>
              <a:rPr lang="en-US" baseline="-25000" dirty="0"/>
              <a:t>D</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2950415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Ventilation Calculations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170633"/>
            <a:ext cx="10075877" cy="4415170"/>
          </a:xfrm>
        </p:spPr>
        <p:txBody>
          <a:bodyPr>
            <a:normAutofit fontScale="70000" lnSpcReduction="20000"/>
          </a:bodyPr>
          <a:lstStyle/>
          <a:p>
            <a:pPr marL="0" indent="0">
              <a:buNone/>
            </a:pPr>
            <a:r>
              <a:rPr lang="en-US" dirty="0"/>
              <a:t>Example: For a 150 </a:t>
            </a:r>
            <a:r>
              <a:rPr lang="en-US" dirty="0" err="1"/>
              <a:t>lb</a:t>
            </a:r>
            <a:r>
              <a:rPr lang="en-US" dirty="0"/>
              <a:t> individual with respiratory rate of 30 breaths/min and tidal volume of 200 mL/breath</a:t>
            </a:r>
          </a:p>
          <a:p>
            <a:pPr marL="0" indent="0">
              <a:buNone/>
            </a:pPr>
            <a:r>
              <a:rPr lang="en-US" dirty="0">
                <a:solidFill>
                  <a:srgbClr val="4F2683"/>
                </a:solidFill>
              </a:rPr>
              <a:t>   </a:t>
            </a:r>
            <a:r>
              <a:rPr lang="en-US" dirty="0">
                <a:solidFill>
                  <a:srgbClr val="FF0000"/>
                </a:solidFill>
              </a:rPr>
              <a:t>V</a:t>
            </a:r>
            <a:r>
              <a:rPr lang="en-US" baseline="-25000" dirty="0">
                <a:solidFill>
                  <a:srgbClr val="FF0000"/>
                </a:solidFill>
              </a:rPr>
              <a:t>E</a:t>
            </a:r>
            <a:r>
              <a:rPr lang="en-US" dirty="0">
                <a:solidFill>
                  <a:srgbClr val="807F83"/>
                </a:solidFill>
              </a:rPr>
              <a:t> </a:t>
            </a:r>
            <a:r>
              <a:rPr lang="en-US" dirty="0"/>
              <a:t>= Tidal Volume x Respiratory Rate</a:t>
            </a:r>
          </a:p>
          <a:p>
            <a:pPr marL="0" indent="0">
              <a:buNone/>
            </a:pPr>
            <a:r>
              <a:rPr lang="en-US" dirty="0"/>
              <a:t>        = 200 x 30</a:t>
            </a:r>
          </a:p>
          <a:p>
            <a:pPr marL="0" indent="0">
              <a:buNone/>
            </a:pPr>
            <a:r>
              <a:rPr lang="en-US" dirty="0"/>
              <a:t>        = 6000 mL/min</a:t>
            </a:r>
          </a:p>
          <a:p>
            <a:pPr marL="0" indent="0">
              <a:buNone/>
            </a:pPr>
            <a:r>
              <a:rPr lang="en-US" dirty="0">
                <a:solidFill>
                  <a:srgbClr val="4F2683"/>
                </a:solidFill>
              </a:rPr>
              <a:t>   </a:t>
            </a:r>
            <a:r>
              <a:rPr lang="en-US" dirty="0">
                <a:solidFill>
                  <a:srgbClr val="FF0000"/>
                </a:solidFill>
              </a:rPr>
              <a:t>V</a:t>
            </a:r>
            <a:r>
              <a:rPr lang="en-US" baseline="-25000" dirty="0">
                <a:solidFill>
                  <a:srgbClr val="FF0000"/>
                </a:solidFill>
              </a:rPr>
              <a:t>D</a:t>
            </a:r>
            <a:r>
              <a:rPr lang="en-US" dirty="0">
                <a:solidFill>
                  <a:srgbClr val="807F83"/>
                </a:solidFill>
              </a:rPr>
              <a:t> </a:t>
            </a:r>
            <a:r>
              <a:rPr lang="en-US" dirty="0"/>
              <a:t>= Weight x Respiratory Rate</a:t>
            </a:r>
          </a:p>
          <a:p>
            <a:pPr marL="0" indent="0">
              <a:buNone/>
            </a:pPr>
            <a:r>
              <a:rPr lang="en-US" dirty="0"/>
              <a:t>         = 150 x 30</a:t>
            </a:r>
          </a:p>
          <a:p>
            <a:pPr marL="0" indent="0">
              <a:buNone/>
            </a:pPr>
            <a:r>
              <a:rPr lang="en-US" dirty="0"/>
              <a:t>         = 4500 mL/min</a:t>
            </a:r>
          </a:p>
          <a:p>
            <a:pPr marL="0" indent="0">
              <a:buNone/>
            </a:pPr>
            <a:r>
              <a:rPr lang="en-US" dirty="0">
                <a:solidFill>
                  <a:srgbClr val="4F2683"/>
                </a:solidFill>
              </a:rPr>
              <a:t>   </a:t>
            </a:r>
            <a:r>
              <a:rPr lang="en-US" dirty="0">
                <a:solidFill>
                  <a:srgbClr val="FF0000"/>
                </a:solidFill>
              </a:rPr>
              <a:t>V</a:t>
            </a:r>
            <a:r>
              <a:rPr lang="en-US" baseline="-25000" dirty="0">
                <a:solidFill>
                  <a:srgbClr val="FF0000"/>
                </a:solidFill>
              </a:rPr>
              <a:t>A</a:t>
            </a:r>
            <a:r>
              <a:rPr lang="en-US" dirty="0">
                <a:solidFill>
                  <a:srgbClr val="807F83"/>
                </a:solidFill>
              </a:rPr>
              <a:t> </a:t>
            </a:r>
            <a:r>
              <a:rPr lang="en-US" dirty="0"/>
              <a:t>= V</a:t>
            </a:r>
            <a:r>
              <a:rPr lang="en-US" baseline="-25000" dirty="0"/>
              <a:t>E </a:t>
            </a:r>
            <a:r>
              <a:rPr lang="en-US" dirty="0"/>
              <a:t>– V</a:t>
            </a:r>
            <a:r>
              <a:rPr lang="en-US" baseline="-25000" dirty="0"/>
              <a:t>D</a:t>
            </a:r>
          </a:p>
          <a:p>
            <a:pPr marL="0" indent="0">
              <a:buNone/>
            </a:pPr>
            <a:r>
              <a:rPr lang="en-US" dirty="0"/>
              <a:t>         = 6000 – 4500</a:t>
            </a:r>
          </a:p>
          <a:p>
            <a:pPr marL="0" indent="0">
              <a:buNone/>
            </a:pPr>
            <a:r>
              <a:rPr lang="en-US" dirty="0"/>
              <a:t>         = 1500 mL/min</a:t>
            </a:r>
          </a:p>
          <a:p>
            <a:pPr marL="0" indent="0">
              <a:buNone/>
            </a:pPr>
            <a:r>
              <a:rPr lang="en-US" dirty="0"/>
              <a:t>By changing your pattern of breathing, you can alter how much air is actually available for gas exchange (V</a:t>
            </a:r>
            <a:r>
              <a:rPr lang="en-US" baseline="-25000" dirty="0"/>
              <a:t>A</a:t>
            </a:r>
            <a:r>
              <a:rPr lang="en-US" dirty="0"/>
              <a:t>)</a:t>
            </a:r>
            <a:endParaRPr lang="en-US" baseline="-250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39814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856244"/>
          </a:xfrm>
        </p:spPr>
        <p:txBody>
          <a:bodyPr>
            <a:normAutofit fontScale="90000"/>
          </a:bodyPr>
          <a:lstStyle/>
          <a:p>
            <a:pPr algn="ctr"/>
            <a:r>
              <a:rPr lang="en-CA" sz="4800" b="1" dirty="0">
                <a:solidFill>
                  <a:srgbClr val="4F2683"/>
                </a:solidFill>
                <a:latin typeface="Calibri" panose="020F0502020204030204" pitchFamily="34" charset="0"/>
                <a:cs typeface="Calibri" panose="020F0502020204030204" pitchFamily="34" charset="0"/>
              </a:rPr>
              <a:t>Complete the following statement using the choices below. Air moves out of the lungs when the pressure inside the lungs is…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2217271"/>
            <a:ext cx="10075877" cy="3368532"/>
          </a:xfrm>
        </p:spPr>
        <p:txBody>
          <a:bodyPr>
            <a:normAutofit/>
          </a:bodyPr>
          <a:lstStyle/>
          <a:p>
            <a:pPr marL="514350" indent="-514350">
              <a:buFont typeface="+mj-lt"/>
              <a:buAutoNum type="alphaUcPeriod"/>
            </a:pPr>
            <a:r>
              <a:rPr lang="en-US" dirty="0"/>
              <a:t>Less than the pressure in the atmosphere. </a:t>
            </a:r>
          </a:p>
          <a:p>
            <a:pPr marL="514350" indent="-514350">
              <a:buFont typeface="+mj-lt"/>
              <a:buAutoNum type="alphaUcPeriod"/>
            </a:pPr>
            <a:r>
              <a:rPr lang="en-US" dirty="0"/>
              <a:t>Greater than the pressure in the atmosphere. </a:t>
            </a:r>
          </a:p>
          <a:p>
            <a:pPr marL="514350" indent="-514350">
              <a:buFont typeface="+mj-lt"/>
              <a:buAutoNum type="alphaUcPeriod"/>
            </a:pPr>
            <a:r>
              <a:rPr lang="en-US" dirty="0"/>
              <a:t>Equal to the pressure in the atmosphere. </a:t>
            </a:r>
          </a:p>
          <a:p>
            <a:pPr marL="514350" indent="-514350">
              <a:buFont typeface="+mj-lt"/>
              <a:buAutoNum type="alphaUcPeriod"/>
            </a:pPr>
            <a:r>
              <a:rPr lang="en-US" dirty="0"/>
              <a:t>Greater than the intra-alveolar pressure.</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40795562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856244"/>
          </a:xfrm>
        </p:spPr>
        <p:txBody>
          <a:bodyPr>
            <a:normAutofit fontScale="90000"/>
          </a:bodyPr>
          <a:lstStyle/>
          <a:p>
            <a:pPr algn="ctr"/>
            <a:r>
              <a:rPr lang="en-CA" sz="4800" b="1" dirty="0">
                <a:solidFill>
                  <a:srgbClr val="4F2683"/>
                </a:solidFill>
                <a:latin typeface="Calibri" panose="020F0502020204030204" pitchFamily="34" charset="0"/>
                <a:cs typeface="Calibri" panose="020F0502020204030204" pitchFamily="34" charset="0"/>
              </a:rPr>
              <a:t>Complete the following statement using the choices below. Air moves out of the lungs when the pressure inside the lungs is…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2217271"/>
            <a:ext cx="10075877" cy="3368532"/>
          </a:xfrm>
        </p:spPr>
        <p:txBody>
          <a:bodyPr>
            <a:normAutofit/>
          </a:bodyPr>
          <a:lstStyle/>
          <a:p>
            <a:pPr marL="514350" indent="-514350">
              <a:buFont typeface="+mj-lt"/>
              <a:buAutoNum type="alphaUcPeriod"/>
            </a:pPr>
            <a:r>
              <a:rPr lang="en-US" dirty="0"/>
              <a:t>Less than the pressure in the atmosphere. </a:t>
            </a:r>
          </a:p>
          <a:p>
            <a:pPr marL="514350" indent="-514350">
              <a:buFont typeface="+mj-lt"/>
              <a:buAutoNum type="alphaUcPeriod"/>
            </a:pPr>
            <a:r>
              <a:rPr lang="en-US" dirty="0">
                <a:solidFill>
                  <a:srgbClr val="FF0000"/>
                </a:solidFill>
              </a:rPr>
              <a:t>Greater than the pressure in the atmosphere. </a:t>
            </a:r>
          </a:p>
          <a:p>
            <a:pPr marL="514350" indent="-514350">
              <a:buFont typeface="+mj-lt"/>
              <a:buAutoNum type="alphaUcPeriod"/>
            </a:pPr>
            <a:r>
              <a:rPr lang="en-US" dirty="0"/>
              <a:t>Equal to the pressure in the atmosphere. </a:t>
            </a:r>
          </a:p>
          <a:p>
            <a:pPr marL="514350" indent="-514350">
              <a:buFont typeface="+mj-lt"/>
              <a:buAutoNum type="alphaUcPeriod"/>
            </a:pPr>
            <a:r>
              <a:rPr lang="en-US" dirty="0"/>
              <a:t>Greater than the intra-alveolar pressure.</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0580507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Pressure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609601" y="1170633"/>
            <a:ext cx="10847294" cy="4415170"/>
          </a:xfrm>
        </p:spPr>
        <p:txBody>
          <a:bodyPr>
            <a:normAutofit/>
          </a:bodyPr>
          <a:lstStyle/>
          <a:p>
            <a:r>
              <a:rPr lang="en-US" dirty="0"/>
              <a:t>Gases move down a pressure gradient</a:t>
            </a:r>
          </a:p>
          <a:p>
            <a:pPr lvl="1"/>
            <a:r>
              <a:rPr lang="en-US" dirty="0"/>
              <a:t>For air to move into and out of our lungs, there must be a pressure gradient</a:t>
            </a:r>
          </a:p>
          <a:p>
            <a:r>
              <a:rPr lang="en-US" dirty="0"/>
              <a:t>Atmospheric pressure: 760 mmHg</a:t>
            </a:r>
          </a:p>
          <a:p>
            <a:r>
              <a:rPr lang="en-US" dirty="0"/>
              <a:t>Intrapulmonary pressure: 760 mmHg</a:t>
            </a:r>
          </a:p>
          <a:p>
            <a:r>
              <a:rPr lang="en-US" dirty="0"/>
              <a:t>Since atmosphere pressure is fixed, intrapulmonary pressure must change to create a pressure gradient during respiration</a:t>
            </a:r>
          </a:p>
          <a:p>
            <a:pPr>
              <a:buClr>
                <a:schemeClr val="tx1"/>
              </a:buClr>
            </a:pPr>
            <a:r>
              <a:rPr lang="en-US" dirty="0">
                <a:solidFill>
                  <a:srgbClr val="FF0000"/>
                </a:solidFill>
              </a:rPr>
              <a:t>Boyle’s Law</a:t>
            </a:r>
            <a:r>
              <a:rPr lang="en-US" dirty="0"/>
              <a:t>: </a:t>
            </a:r>
          </a:p>
          <a:p>
            <a:pPr marL="0" indent="0">
              <a:buNone/>
            </a:pPr>
            <a:r>
              <a:rPr lang="en-US" dirty="0"/>
              <a:t>	P = 1/V (Change volume of thoracic cavity to alter pressure)</a:t>
            </a:r>
            <a:endParaRPr lang="en-US" baseline="-250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9815367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Inhalation</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603624" y="1374194"/>
            <a:ext cx="7064187" cy="4501038"/>
          </a:xfrm>
        </p:spPr>
        <p:txBody>
          <a:bodyPr>
            <a:normAutofit lnSpcReduction="10000"/>
          </a:bodyPr>
          <a:lstStyle/>
          <a:p>
            <a:pPr marL="0" indent="0" algn="ctr">
              <a:buNone/>
            </a:pPr>
            <a:r>
              <a:rPr lang="en-US" dirty="0"/>
              <a:t>Diaphragm and external intercostal muscles contract (Diaphragm moves down and intercostals pull ribcage up and out)</a:t>
            </a:r>
          </a:p>
          <a:p>
            <a:pPr marL="0" indent="0">
              <a:buNone/>
            </a:pPr>
            <a:endParaRPr lang="en-US" dirty="0"/>
          </a:p>
          <a:p>
            <a:pPr marL="0" indent="0" algn="ctr">
              <a:buNone/>
            </a:pPr>
            <a:r>
              <a:rPr lang="en-US" dirty="0"/>
              <a:t>Thoracic cavity expands (Increase volume)</a:t>
            </a:r>
          </a:p>
          <a:p>
            <a:pPr marL="0" indent="0" algn="ctr">
              <a:buNone/>
            </a:pPr>
            <a:endParaRPr lang="en-US" dirty="0"/>
          </a:p>
          <a:p>
            <a:pPr marL="0" indent="0" algn="ctr">
              <a:buNone/>
            </a:pPr>
            <a:r>
              <a:rPr lang="en-US" dirty="0"/>
              <a:t>Decrease intrapulmonary pressure by Boyle’s law (&lt;760 mmHg)</a:t>
            </a:r>
          </a:p>
          <a:p>
            <a:pPr marL="0" indent="0" algn="ctr">
              <a:buNone/>
            </a:pPr>
            <a:endParaRPr lang="en-US" dirty="0"/>
          </a:p>
          <a:p>
            <a:pPr marL="0" indent="0" algn="ctr">
              <a:buNone/>
            </a:pPr>
            <a:r>
              <a:rPr lang="en-US" dirty="0"/>
              <a:t>Air moves in</a:t>
            </a:r>
            <a:endParaRPr lang="en-US" baseline="-250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572E42C6-C891-4B08-BB3F-0BE856CAA197}"/>
              </a:ext>
            </a:extLst>
          </p:cNvPr>
          <p:cNvPicPr>
            <a:picLocks noChangeAspect="1"/>
          </p:cNvPicPr>
          <p:nvPr/>
        </p:nvPicPr>
        <p:blipFill>
          <a:blip r:embed="rId3"/>
          <a:stretch>
            <a:fillRect/>
          </a:stretch>
        </p:blipFill>
        <p:spPr>
          <a:xfrm>
            <a:off x="8195253" y="1374194"/>
            <a:ext cx="3518630" cy="4281118"/>
          </a:xfrm>
          <a:prstGeom prst="rect">
            <a:avLst/>
          </a:prstGeom>
        </p:spPr>
      </p:pic>
      <p:sp>
        <p:nvSpPr>
          <p:cNvPr id="7" name="Arrow: Right 6">
            <a:extLst>
              <a:ext uri="{FF2B5EF4-FFF2-40B4-BE49-F238E27FC236}">
                <a16:creationId xmlns:a16="http://schemas.microsoft.com/office/drawing/2014/main" id="{EC136ADC-A02E-407D-A337-0800B0409CE3}"/>
              </a:ext>
            </a:extLst>
          </p:cNvPr>
          <p:cNvSpPr/>
          <p:nvPr/>
        </p:nvSpPr>
        <p:spPr>
          <a:xfrm rot="5400000">
            <a:off x="3943038" y="2619250"/>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6B5E64EF-2833-4CEA-9BFB-EC290E898ABC}"/>
              </a:ext>
            </a:extLst>
          </p:cNvPr>
          <p:cNvSpPr/>
          <p:nvPr/>
        </p:nvSpPr>
        <p:spPr>
          <a:xfrm rot="5400000">
            <a:off x="3943038" y="3614796"/>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C4250753-F0B3-476D-9BCF-61F05291E10F}"/>
              </a:ext>
            </a:extLst>
          </p:cNvPr>
          <p:cNvSpPr/>
          <p:nvPr/>
        </p:nvSpPr>
        <p:spPr>
          <a:xfrm rot="5400000">
            <a:off x="3943038" y="4902725"/>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983671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Exhalation (Passive)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603624" y="1374194"/>
            <a:ext cx="7064187" cy="4501038"/>
          </a:xfrm>
        </p:spPr>
        <p:txBody>
          <a:bodyPr>
            <a:normAutofit lnSpcReduction="10000"/>
          </a:bodyPr>
          <a:lstStyle/>
          <a:p>
            <a:pPr marL="0" indent="0" algn="ctr">
              <a:buNone/>
            </a:pPr>
            <a:r>
              <a:rPr lang="en-US" dirty="0"/>
              <a:t>Diaphragm and external intercostal muscles relax (Diaphragm moves up and ribcage gets smaller)</a:t>
            </a:r>
          </a:p>
          <a:p>
            <a:pPr marL="0" indent="0" algn="ctr">
              <a:buNone/>
            </a:pPr>
            <a:endParaRPr lang="en-US" dirty="0"/>
          </a:p>
          <a:p>
            <a:pPr marL="0" indent="0" algn="ctr">
              <a:buNone/>
            </a:pPr>
            <a:r>
              <a:rPr lang="en-US" dirty="0"/>
              <a:t>Thoracic cavity decreases in volume</a:t>
            </a:r>
          </a:p>
          <a:p>
            <a:pPr marL="0" indent="0" algn="ctr">
              <a:buNone/>
            </a:pPr>
            <a:endParaRPr lang="en-US" dirty="0"/>
          </a:p>
          <a:p>
            <a:pPr marL="0" indent="0" algn="ctr">
              <a:buNone/>
            </a:pPr>
            <a:r>
              <a:rPr lang="en-US" dirty="0"/>
              <a:t>Increase intrapulmonary pressure by Boyle’s law (&gt;760 mmHg)</a:t>
            </a:r>
          </a:p>
          <a:p>
            <a:pPr marL="0" indent="0" algn="ctr">
              <a:buNone/>
            </a:pPr>
            <a:endParaRPr lang="en-US" dirty="0"/>
          </a:p>
          <a:p>
            <a:pPr marL="0" indent="0" algn="ctr">
              <a:buNone/>
            </a:pPr>
            <a:r>
              <a:rPr lang="en-US" dirty="0"/>
              <a:t>Air moves out</a:t>
            </a:r>
            <a:endParaRPr lang="en-US" baseline="-250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7" name="Arrow: Right 6">
            <a:extLst>
              <a:ext uri="{FF2B5EF4-FFF2-40B4-BE49-F238E27FC236}">
                <a16:creationId xmlns:a16="http://schemas.microsoft.com/office/drawing/2014/main" id="{EC136ADC-A02E-407D-A337-0800B0409CE3}"/>
              </a:ext>
            </a:extLst>
          </p:cNvPr>
          <p:cNvSpPr/>
          <p:nvPr/>
        </p:nvSpPr>
        <p:spPr>
          <a:xfrm rot="5400000">
            <a:off x="3943038" y="2619250"/>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6B5E64EF-2833-4CEA-9BFB-EC290E898ABC}"/>
              </a:ext>
            </a:extLst>
          </p:cNvPr>
          <p:cNvSpPr/>
          <p:nvPr/>
        </p:nvSpPr>
        <p:spPr>
          <a:xfrm rot="5400000">
            <a:off x="3943038" y="3614796"/>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C4250753-F0B3-476D-9BCF-61F05291E10F}"/>
              </a:ext>
            </a:extLst>
          </p:cNvPr>
          <p:cNvSpPr/>
          <p:nvPr/>
        </p:nvSpPr>
        <p:spPr>
          <a:xfrm rot="5400000">
            <a:off x="3943038" y="4902725"/>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8E2A59B5-392A-42F6-B273-E4D137353AEB}"/>
              </a:ext>
            </a:extLst>
          </p:cNvPr>
          <p:cNvPicPr>
            <a:picLocks noChangeAspect="1"/>
          </p:cNvPicPr>
          <p:nvPr/>
        </p:nvPicPr>
        <p:blipFill>
          <a:blip r:embed="rId3"/>
          <a:stretch>
            <a:fillRect/>
          </a:stretch>
        </p:blipFill>
        <p:spPr>
          <a:xfrm>
            <a:off x="8026400" y="1410171"/>
            <a:ext cx="3795059" cy="4036049"/>
          </a:xfrm>
          <a:prstGeom prst="rect">
            <a:avLst/>
          </a:prstGeom>
        </p:spPr>
      </p:pic>
    </p:spTree>
    <p:extLst>
      <p:ext uri="{BB962C8B-B14F-4D97-AF65-F5344CB8AC3E}">
        <p14:creationId xmlns:p14="http://schemas.microsoft.com/office/powerpoint/2010/main" val="28320628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Exhalation (Active - Exercise)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603624" y="1374194"/>
            <a:ext cx="7064187" cy="4501038"/>
          </a:xfrm>
        </p:spPr>
        <p:txBody>
          <a:bodyPr>
            <a:normAutofit fontScale="92500" lnSpcReduction="10000"/>
          </a:bodyPr>
          <a:lstStyle/>
          <a:p>
            <a:pPr marL="0" indent="0" algn="ctr">
              <a:buNone/>
            </a:pPr>
            <a:r>
              <a:rPr lang="en-US" dirty="0"/>
              <a:t>Diaphragm and external intercostal muscles relax</a:t>
            </a:r>
          </a:p>
          <a:p>
            <a:pPr marL="0" indent="0" algn="ctr">
              <a:buNone/>
            </a:pPr>
            <a:r>
              <a:rPr lang="en-US" dirty="0">
                <a:solidFill>
                  <a:srgbClr val="FF0000"/>
                </a:solidFill>
              </a:rPr>
              <a:t>Internal intercostals, obliques and rectus </a:t>
            </a:r>
            <a:r>
              <a:rPr lang="en-US" dirty="0" err="1">
                <a:solidFill>
                  <a:srgbClr val="FF0000"/>
                </a:solidFill>
              </a:rPr>
              <a:t>abdominus</a:t>
            </a:r>
            <a:r>
              <a:rPr lang="en-US" dirty="0">
                <a:solidFill>
                  <a:srgbClr val="FF0000"/>
                </a:solidFill>
              </a:rPr>
              <a:t> contract</a:t>
            </a:r>
          </a:p>
          <a:p>
            <a:pPr marL="0" indent="0" algn="ctr">
              <a:buNone/>
            </a:pPr>
            <a:endParaRPr lang="en-US" dirty="0">
              <a:solidFill>
                <a:srgbClr val="807F83"/>
              </a:solidFill>
            </a:endParaRPr>
          </a:p>
          <a:p>
            <a:pPr marL="0" indent="0" algn="ctr">
              <a:buNone/>
            </a:pPr>
            <a:r>
              <a:rPr lang="en-US" dirty="0"/>
              <a:t>Thoracic cavity decreases in volume</a:t>
            </a:r>
          </a:p>
          <a:p>
            <a:pPr marL="0" indent="0" algn="ctr">
              <a:buNone/>
            </a:pPr>
            <a:endParaRPr lang="en-US" dirty="0">
              <a:solidFill>
                <a:srgbClr val="807F83"/>
              </a:solidFill>
            </a:endParaRPr>
          </a:p>
          <a:p>
            <a:pPr marL="0" indent="0" algn="ctr">
              <a:buNone/>
            </a:pPr>
            <a:r>
              <a:rPr lang="en-US" dirty="0"/>
              <a:t>Increase intrapulmonary pressure by Boyle’s law (&gt;760 mmHg)</a:t>
            </a:r>
          </a:p>
          <a:p>
            <a:pPr marL="0" indent="0" algn="ctr">
              <a:buNone/>
            </a:pPr>
            <a:endParaRPr lang="en-US" dirty="0"/>
          </a:p>
          <a:p>
            <a:pPr marL="0" indent="0" algn="ctr">
              <a:buNone/>
            </a:pPr>
            <a:r>
              <a:rPr lang="en-US" dirty="0"/>
              <a:t>Air moves out</a:t>
            </a:r>
            <a:endParaRPr lang="en-US" baseline="-250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7" name="Arrow: Right 6">
            <a:extLst>
              <a:ext uri="{FF2B5EF4-FFF2-40B4-BE49-F238E27FC236}">
                <a16:creationId xmlns:a16="http://schemas.microsoft.com/office/drawing/2014/main" id="{EC136ADC-A02E-407D-A337-0800B0409CE3}"/>
              </a:ext>
            </a:extLst>
          </p:cNvPr>
          <p:cNvSpPr/>
          <p:nvPr/>
        </p:nvSpPr>
        <p:spPr>
          <a:xfrm rot="5400000">
            <a:off x="3943038" y="2619250"/>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6B5E64EF-2833-4CEA-9BFB-EC290E898ABC}"/>
              </a:ext>
            </a:extLst>
          </p:cNvPr>
          <p:cNvSpPr/>
          <p:nvPr/>
        </p:nvSpPr>
        <p:spPr>
          <a:xfrm rot="5400000">
            <a:off x="3943038" y="3614796"/>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C4250753-F0B3-476D-9BCF-61F05291E10F}"/>
              </a:ext>
            </a:extLst>
          </p:cNvPr>
          <p:cNvSpPr/>
          <p:nvPr/>
        </p:nvSpPr>
        <p:spPr>
          <a:xfrm rot="5400000">
            <a:off x="3943038" y="4902725"/>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42E1931D-7AEC-49E4-900E-468A040965BC}"/>
              </a:ext>
            </a:extLst>
          </p:cNvPr>
          <p:cNvPicPr>
            <a:picLocks noChangeAspect="1"/>
          </p:cNvPicPr>
          <p:nvPr/>
        </p:nvPicPr>
        <p:blipFill>
          <a:blip r:embed="rId3"/>
          <a:stretch>
            <a:fillRect/>
          </a:stretch>
        </p:blipFill>
        <p:spPr>
          <a:xfrm>
            <a:off x="8511521" y="1374194"/>
            <a:ext cx="2842279" cy="3941238"/>
          </a:xfrm>
          <a:prstGeom prst="rect">
            <a:avLst/>
          </a:prstGeom>
        </p:spPr>
      </p:pic>
    </p:spTree>
    <p:extLst>
      <p:ext uri="{BB962C8B-B14F-4D97-AF65-F5344CB8AC3E}">
        <p14:creationId xmlns:p14="http://schemas.microsoft.com/office/powerpoint/2010/main" val="25111103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Intrapleural and Transpulmonary Pressure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609600" y="1170633"/>
            <a:ext cx="5946587" cy="4415170"/>
          </a:xfrm>
        </p:spPr>
        <p:txBody>
          <a:bodyPr>
            <a:normAutofit/>
          </a:bodyPr>
          <a:lstStyle/>
          <a:p>
            <a:pPr>
              <a:buClr>
                <a:schemeClr val="tx1"/>
              </a:buClr>
            </a:pPr>
            <a:r>
              <a:rPr lang="en-US" dirty="0">
                <a:solidFill>
                  <a:srgbClr val="FF0000"/>
                </a:solidFill>
              </a:rPr>
              <a:t>Intrapleural Pressure</a:t>
            </a:r>
            <a:r>
              <a:rPr lang="en-US" dirty="0"/>
              <a:t>: Pressure in intrapleural space; 757 mmHg</a:t>
            </a:r>
          </a:p>
          <a:p>
            <a:pPr lvl="1"/>
            <a:r>
              <a:rPr lang="en-US" dirty="0"/>
              <a:t>Prevents lung from collapsing at the end of expiration</a:t>
            </a:r>
          </a:p>
          <a:p>
            <a:pPr lvl="1"/>
            <a:r>
              <a:rPr lang="en-US" dirty="0"/>
              <a:t>Allows for easy expansion of the lung</a:t>
            </a:r>
          </a:p>
          <a:p>
            <a:pPr>
              <a:buClr>
                <a:schemeClr val="tx1"/>
              </a:buClr>
            </a:pPr>
            <a:r>
              <a:rPr lang="en-US" dirty="0">
                <a:solidFill>
                  <a:srgbClr val="FF0000"/>
                </a:solidFill>
              </a:rPr>
              <a:t>Transpulmonary Pressure</a:t>
            </a:r>
            <a:r>
              <a:rPr lang="en-US" dirty="0"/>
              <a:t>: Pressure across the lung; +3 mmHg</a:t>
            </a:r>
          </a:p>
          <a:p>
            <a:pPr lvl="1"/>
            <a:r>
              <a:rPr lang="en-US" dirty="0"/>
              <a:t>Intrapulmonary Pressure (760) – Intrapleural Pressure (757)</a:t>
            </a:r>
            <a:endParaRPr lang="en-US" baseline="-250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8" name="AutoShape 3">
            <a:extLst>
              <a:ext uri="{FF2B5EF4-FFF2-40B4-BE49-F238E27FC236}">
                <a16:creationId xmlns:a16="http://schemas.microsoft.com/office/drawing/2014/main" id="{9E33CFF8-FB0A-4159-98EB-1A6D758E7DD3}"/>
              </a:ext>
            </a:extLst>
          </p:cNvPr>
          <p:cNvSpPr>
            <a:spLocks noChangeAspect="1" noChangeArrowheads="1" noTextEdit="1"/>
          </p:cNvSpPr>
          <p:nvPr/>
        </p:nvSpPr>
        <p:spPr bwMode="auto">
          <a:xfrm>
            <a:off x="6799263" y="1296988"/>
            <a:ext cx="4872037" cy="405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3CACD2B3-ED98-4560-9348-94F1FB429A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6187" y="1170633"/>
            <a:ext cx="4705012" cy="3917907"/>
          </a:xfrm>
          <a:prstGeom prst="rect">
            <a:avLst/>
          </a:prstGeom>
        </p:spPr>
      </p:pic>
    </p:spTree>
    <p:extLst>
      <p:ext uri="{BB962C8B-B14F-4D97-AF65-F5344CB8AC3E}">
        <p14:creationId xmlns:p14="http://schemas.microsoft.com/office/powerpoint/2010/main" val="12039172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Pneumothorax</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609601" y="1170633"/>
            <a:ext cx="10847294" cy="4415170"/>
          </a:xfrm>
        </p:spPr>
        <p:txBody>
          <a:bodyPr>
            <a:normAutofit/>
          </a:bodyPr>
          <a:lstStyle/>
          <a:p>
            <a:pPr marL="0" indent="0" algn="ctr">
              <a:buNone/>
            </a:pPr>
            <a:r>
              <a:rPr lang="en-US" dirty="0"/>
              <a:t>Spontaneous hole in visceral pleura or puncture hole in parietal pleura</a:t>
            </a:r>
          </a:p>
          <a:p>
            <a:pPr marL="0" indent="0" algn="ctr">
              <a:buNone/>
            </a:pPr>
            <a:endParaRPr lang="en-US" dirty="0"/>
          </a:p>
          <a:p>
            <a:pPr marL="0" indent="0" algn="ctr">
              <a:buNone/>
            </a:pPr>
            <a:r>
              <a:rPr lang="en-US" dirty="0"/>
              <a:t>Air rushes into intrapleural space</a:t>
            </a:r>
          </a:p>
          <a:p>
            <a:pPr marL="0" indent="0" algn="ctr">
              <a:buNone/>
            </a:pPr>
            <a:endParaRPr lang="en-US" dirty="0"/>
          </a:p>
          <a:p>
            <a:pPr marL="0" indent="0" algn="ctr">
              <a:buNone/>
            </a:pPr>
            <a:r>
              <a:rPr lang="en-US" dirty="0"/>
              <a:t>Transpulmonary pressure becomes 0 mmHg</a:t>
            </a:r>
          </a:p>
          <a:p>
            <a:pPr marL="0" indent="0" algn="ctr">
              <a:buNone/>
            </a:pPr>
            <a:endParaRPr lang="en-US" dirty="0"/>
          </a:p>
          <a:p>
            <a:pPr marL="0" indent="0" algn="ctr">
              <a:buNone/>
            </a:pPr>
            <a:r>
              <a:rPr lang="en-US" dirty="0"/>
              <a:t>Lung collapses in and chest wall springs out</a:t>
            </a:r>
            <a:endParaRPr lang="en-US" baseline="-250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6" name="Arrow: Right 5">
            <a:extLst>
              <a:ext uri="{FF2B5EF4-FFF2-40B4-BE49-F238E27FC236}">
                <a16:creationId xmlns:a16="http://schemas.microsoft.com/office/drawing/2014/main" id="{60275A48-5E5D-496E-BEF6-FED5B7C974C5}"/>
              </a:ext>
            </a:extLst>
          </p:cNvPr>
          <p:cNvSpPr/>
          <p:nvPr/>
        </p:nvSpPr>
        <p:spPr>
          <a:xfrm rot="5400000">
            <a:off x="5840569" y="1828960"/>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FEAF120C-CDFF-4FB4-B0A7-3CB8AF737671}"/>
              </a:ext>
            </a:extLst>
          </p:cNvPr>
          <p:cNvSpPr/>
          <p:nvPr/>
        </p:nvSpPr>
        <p:spPr>
          <a:xfrm rot="5400000">
            <a:off x="5840569" y="2895760"/>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245A0B38-AAA4-47BA-BDC3-7CFB9D495FAA}"/>
              </a:ext>
            </a:extLst>
          </p:cNvPr>
          <p:cNvSpPr/>
          <p:nvPr/>
        </p:nvSpPr>
        <p:spPr>
          <a:xfrm rot="5400000">
            <a:off x="5840569" y="3944663"/>
            <a:ext cx="385358" cy="182562"/>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74925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Today</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CA" sz="3200" dirty="0"/>
              <a:t>Group work activity</a:t>
            </a:r>
          </a:p>
          <a:p>
            <a:r>
              <a:rPr lang="en-CA" sz="3200" dirty="0"/>
              <a:t>Learning </a:t>
            </a:r>
            <a:r>
              <a:rPr lang="en-CA" sz="3200" dirty="0" err="1"/>
              <a:t>Catalytics</a:t>
            </a:r>
            <a:r>
              <a:rPr lang="en-CA" sz="3200" dirty="0"/>
              <a:t> Question</a:t>
            </a:r>
          </a:p>
          <a:p>
            <a:r>
              <a:rPr lang="en-US" sz="3200" dirty="0"/>
              <a:t>Respiratory Physiology</a:t>
            </a:r>
            <a:endParaRPr lang="en-CA" sz="32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4996626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During active exhalation (exercise), which of</a:t>
            </a:r>
            <a:br>
              <a:rPr lang="en-US" sz="4800" b="1" dirty="0">
                <a:solidFill>
                  <a:srgbClr val="4F2683"/>
                </a:solidFill>
                <a:latin typeface="Calibri" panose="020F0502020204030204" pitchFamily="34" charset="0"/>
                <a:cs typeface="Calibri" panose="020F0502020204030204" pitchFamily="34" charset="0"/>
              </a:rPr>
            </a:br>
            <a:r>
              <a:rPr lang="en-US" sz="4800" b="1" dirty="0">
                <a:solidFill>
                  <a:srgbClr val="4F2683"/>
                </a:solidFill>
                <a:latin typeface="Calibri" panose="020F0502020204030204" pitchFamily="34" charset="0"/>
                <a:cs typeface="Calibri" panose="020F0502020204030204" pitchFamily="34" charset="0"/>
              </a:rPr>
              <a:t>the following muscles are contracting?</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449237"/>
            <a:ext cx="10075877" cy="4136565"/>
          </a:xfrm>
        </p:spPr>
        <p:txBody>
          <a:bodyPr>
            <a:normAutofit fontScale="92500" lnSpcReduction="20000"/>
          </a:bodyPr>
          <a:lstStyle/>
          <a:p>
            <a:pPr marL="0" indent="0">
              <a:buNone/>
            </a:pPr>
            <a:r>
              <a:rPr lang="en-US" dirty="0"/>
              <a:t>1. Obliques</a:t>
            </a:r>
          </a:p>
          <a:p>
            <a:pPr marL="0" indent="0">
              <a:buNone/>
            </a:pPr>
            <a:r>
              <a:rPr lang="en-US" dirty="0"/>
              <a:t>2. Diaphragm</a:t>
            </a:r>
          </a:p>
          <a:p>
            <a:pPr marL="0" indent="0">
              <a:buNone/>
            </a:pPr>
            <a:r>
              <a:rPr lang="en-US" dirty="0"/>
              <a:t>3. Internal intercostals</a:t>
            </a:r>
          </a:p>
          <a:p>
            <a:pPr marL="0" indent="0">
              <a:buNone/>
            </a:pPr>
            <a:r>
              <a:rPr lang="en-US" dirty="0"/>
              <a:t>4. External intercostals</a:t>
            </a:r>
          </a:p>
          <a:p>
            <a:pPr marL="0" indent="0">
              <a:buNone/>
            </a:pPr>
            <a:endParaRPr lang="en-US" dirty="0"/>
          </a:p>
          <a:p>
            <a:pPr marL="0" indent="0">
              <a:buNone/>
            </a:pPr>
            <a:r>
              <a:rPr lang="en-US" dirty="0"/>
              <a:t>A. 1, 2 and 3 are correct</a:t>
            </a:r>
          </a:p>
          <a:p>
            <a:pPr marL="0" indent="0">
              <a:buNone/>
            </a:pPr>
            <a:r>
              <a:rPr lang="en-US" dirty="0"/>
              <a:t>B. 1 and 3 are correct</a:t>
            </a:r>
          </a:p>
          <a:p>
            <a:pPr marL="0" indent="0">
              <a:buNone/>
            </a:pPr>
            <a:r>
              <a:rPr lang="en-US" dirty="0"/>
              <a:t>C. 2 and 4 are correct</a:t>
            </a:r>
          </a:p>
          <a:p>
            <a:pPr marL="0" indent="0">
              <a:buNone/>
            </a:pPr>
            <a:r>
              <a:rPr lang="en-US" dirty="0"/>
              <a:t>D. Only 4 is correct</a:t>
            </a:r>
          </a:p>
          <a:p>
            <a:pPr marL="0" indent="0">
              <a:buNone/>
            </a:pPr>
            <a:r>
              <a:rPr lang="en-US" dirty="0"/>
              <a:t>E.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8386094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During active exhalation (exercise), which of</a:t>
            </a:r>
            <a:br>
              <a:rPr lang="en-US" sz="4800" b="1" dirty="0">
                <a:solidFill>
                  <a:srgbClr val="4F2683"/>
                </a:solidFill>
                <a:latin typeface="Calibri" panose="020F0502020204030204" pitchFamily="34" charset="0"/>
                <a:cs typeface="Calibri" panose="020F0502020204030204" pitchFamily="34" charset="0"/>
              </a:rPr>
            </a:br>
            <a:r>
              <a:rPr lang="en-US" sz="4800" b="1" dirty="0">
                <a:solidFill>
                  <a:srgbClr val="4F2683"/>
                </a:solidFill>
                <a:latin typeface="Calibri" panose="020F0502020204030204" pitchFamily="34" charset="0"/>
                <a:cs typeface="Calibri" panose="020F0502020204030204" pitchFamily="34" charset="0"/>
              </a:rPr>
              <a:t>the following muscles are contracting?</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526875"/>
            <a:ext cx="10075877" cy="4058928"/>
          </a:xfrm>
        </p:spPr>
        <p:txBody>
          <a:bodyPr>
            <a:normAutofit fontScale="92500" lnSpcReduction="20000"/>
          </a:bodyPr>
          <a:lstStyle/>
          <a:p>
            <a:pPr marL="0" indent="0">
              <a:buNone/>
            </a:pPr>
            <a:r>
              <a:rPr lang="en-US" dirty="0">
                <a:solidFill>
                  <a:srgbClr val="FF0000"/>
                </a:solidFill>
              </a:rPr>
              <a:t>1. Obliques</a:t>
            </a:r>
          </a:p>
          <a:p>
            <a:pPr marL="0" indent="0">
              <a:buNone/>
            </a:pPr>
            <a:r>
              <a:rPr lang="en-US" dirty="0"/>
              <a:t>2. Diaphragm</a:t>
            </a:r>
          </a:p>
          <a:p>
            <a:pPr marL="0" indent="0">
              <a:buNone/>
            </a:pPr>
            <a:r>
              <a:rPr lang="en-US" dirty="0">
                <a:solidFill>
                  <a:srgbClr val="FF0000"/>
                </a:solidFill>
              </a:rPr>
              <a:t>3. Internal intercostals</a:t>
            </a:r>
          </a:p>
          <a:p>
            <a:pPr marL="0" indent="0">
              <a:buNone/>
            </a:pPr>
            <a:r>
              <a:rPr lang="en-US" dirty="0"/>
              <a:t>4. External intercostals</a:t>
            </a:r>
          </a:p>
          <a:p>
            <a:pPr marL="0" indent="0">
              <a:buNone/>
            </a:pPr>
            <a:endParaRPr lang="en-US" dirty="0">
              <a:solidFill>
                <a:srgbClr val="807F83"/>
              </a:solidFill>
            </a:endParaRPr>
          </a:p>
          <a:p>
            <a:pPr marL="0" indent="0">
              <a:buNone/>
            </a:pPr>
            <a:r>
              <a:rPr lang="en-US" dirty="0"/>
              <a:t>A. 1, 2 and 3 are correct</a:t>
            </a:r>
          </a:p>
          <a:p>
            <a:pPr marL="0" indent="0">
              <a:buNone/>
            </a:pPr>
            <a:r>
              <a:rPr lang="en-US" dirty="0">
                <a:solidFill>
                  <a:srgbClr val="FF0000"/>
                </a:solidFill>
              </a:rPr>
              <a:t>B. 1 and 3 are correct</a:t>
            </a:r>
          </a:p>
          <a:p>
            <a:pPr marL="0" indent="0">
              <a:buNone/>
            </a:pPr>
            <a:r>
              <a:rPr lang="en-US" dirty="0"/>
              <a:t>C. 2 and 4 are correct</a:t>
            </a:r>
          </a:p>
          <a:p>
            <a:pPr marL="0" indent="0">
              <a:buNone/>
            </a:pPr>
            <a:r>
              <a:rPr lang="en-US" dirty="0"/>
              <a:t>D. Only 4 is correct</a:t>
            </a:r>
          </a:p>
          <a:p>
            <a:pPr marL="0" indent="0">
              <a:buNone/>
            </a:pPr>
            <a:r>
              <a:rPr lang="en-US" dirty="0"/>
              <a:t>E.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3989723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The blood gas barrier is: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449237"/>
            <a:ext cx="10075877" cy="4136565"/>
          </a:xfrm>
        </p:spPr>
        <p:txBody>
          <a:bodyPr>
            <a:normAutofit/>
          </a:bodyPr>
          <a:lstStyle/>
          <a:p>
            <a:pPr marL="514350" indent="-514350">
              <a:buFont typeface="+mj-lt"/>
              <a:buAutoNum type="alphaUcPeriod"/>
            </a:pPr>
            <a:r>
              <a:rPr lang="en-US" dirty="0"/>
              <a:t>Formed by alveolar type I cells</a:t>
            </a:r>
          </a:p>
          <a:p>
            <a:pPr marL="514350" indent="-514350">
              <a:buFont typeface="+mj-lt"/>
              <a:buAutoNum type="alphaUcPeriod"/>
            </a:pPr>
            <a:r>
              <a:rPr lang="en-US" dirty="0"/>
              <a:t>Formed by alveolar type II cells</a:t>
            </a:r>
          </a:p>
          <a:p>
            <a:pPr marL="514350" indent="-514350">
              <a:buFont typeface="+mj-lt"/>
              <a:buAutoNum type="alphaUcPeriod"/>
            </a:pPr>
            <a:r>
              <a:rPr lang="en-US" dirty="0"/>
              <a:t>Formed by alveolar macrophages</a:t>
            </a:r>
          </a:p>
          <a:p>
            <a:pPr marL="514350" indent="-514350">
              <a:buFont typeface="+mj-lt"/>
              <a:buAutoNum type="alphaUcPeriod"/>
            </a:pPr>
            <a:r>
              <a:rPr lang="en-US" dirty="0"/>
              <a:t>Found in the conducting zone of the respiratory system</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8610022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The blood gas barrier is: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449237"/>
            <a:ext cx="10075877" cy="4136565"/>
          </a:xfrm>
        </p:spPr>
        <p:txBody>
          <a:bodyPr>
            <a:normAutofit/>
          </a:bodyPr>
          <a:lstStyle/>
          <a:p>
            <a:pPr marL="514350" indent="-514350">
              <a:buFont typeface="+mj-lt"/>
              <a:buAutoNum type="alphaUcPeriod"/>
            </a:pPr>
            <a:r>
              <a:rPr lang="en-US" dirty="0">
                <a:solidFill>
                  <a:srgbClr val="FF0000"/>
                </a:solidFill>
              </a:rPr>
              <a:t>Formed by alveolar type I cells</a:t>
            </a:r>
          </a:p>
          <a:p>
            <a:pPr marL="514350" indent="-514350">
              <a:buFont typeface="+mj-lt"/>
              <a:buAutoNum type="alphaUcPeriod"/>
            </a:pPr>
            <a:r>
              <a:rPr lang="en-US" dirty="0"/>
              <a:t>Formed by alveolar type II cells</a:t>
            </a:r>
          </a:p>
          <a:p>
            <a:pPr marL="514350" indent="-514350">
              <a:buFont typeface="+mj-lt"/>
              <a:buAutoNum type="alphaUcPeriod"/>
            </a:pPr>
            <a:r>
              <a:rPr lang="en-US" dirty="0"/>
              <a:t>Formed by alveolar macrophages</a:t>
            </a:r>
          </a:p>
          <a:p>
            <a:pPr marL="514350" indent="-514350">
              <a:buFont typeface="+mj-lt"/>
              <a:buAutoNum type="alphaUcPeriod"/>
            </a:pPr>
            <a:r>
              <a:rPr lang="en-US" dirty="0"/>
              <a:t>Found in the conducting zone of the respiratory system</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43615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What is true regarding a pneumothorax?</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449237"/>
            <a:ext cx="10075877" cy="4136565"/>
          </a:xfrm>
        </p:spPr>
        <p:txBody>
          <a:bodyPr>
            <a:normAutofit/>
          </a:bodyPr>
          <a:lstStyle/>
          <a:p>
            <a:pPr marL="514350" indent="-514350">
              <a:buFont typeface="+mj-lt"/>
              <a:buAutoNum type="alphaUcPeriod"/>
            </a:pPr>
            <a:r>
              <a:rPr lang="en-US" dirty="0"/>
              <a:t>It can only occur due to damage in the visceral pleura</a:t>
            </a:r>
          </a:p>
          <a:p>
            <a:pPr marL="514350" indent="-514350">
              <a:buFont typeface="+mj-lt"/>
              <a:buAutoNum type="alphaUcPeriod"/>
            </a:pPr>
            <a:r>
              <a:rPr lang="en-US" dirty="0" err="1"/>
              <a:t>Transpulmonary</a:t>
            </a:r>
            <a:r>
              <a:rPr lang="en-US" dirty="0"/>
              <a:t> pressure becomes 0 mmHg</a:t>
            </a:r>
          </a:p>
          <a:p>
            <a:pPr marL="514350" indent="-514350">
              <a:buFont typeface="+mj-lt"/>
              <a:buAutoNum type="alphaUcPeriod"/>
            </a:pPr>
            <a:r>
              <a:rPr lang="en-US" dirty="0"/>
              <a:t>Lungs balloon out and presses severely against chest cavity</a:t>
            </a:r>
          </a:p>
          <a:p>
            <a:pPr marL="514350" indent="-514350">
              <a:buFont typeface="+mj-lt"/>
              <a:buAutoNum type="alphaUcPeriod"/>
            </a:pPr>
            <a:r>
              <a:rPr lang="en-US" dirty="0"/>
              <a:t>Air rushes into intrapulmonary space</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5679735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What is true regarding a pneumothorax?</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449237"/>
            <a:ext cx="10075877" cy="4136565"/>
          </a:xfrm>
        </p:spPr>
        <p:txBody>
          <a:bodyPr>
            <a:normAutofit/>
          </a:bodyPr>
          <a:lstStyle/>
          <a:p>
            <a:pPr marL="514350" indent="-514350">
              <a:buFont typeface="+mj-lt"/>
              <a:buAutoNum type="alphaUcPeriod"/>
            </a:pPr>
            <a:r>
              <a:rPr lang="en-US" dirty="0"/>
              <a:t>It can only occur due to damage in the visceral pleura</a:t>
            </a:r>
          </a:p>
          <a:p>
            <a:pPr marL="514350" indent="-514350">
              <a:buFont typeface="+mj-lt"/>
              <a:buAutoNum type="alphaUcPeriod"/>
            </a:pPr>
            <a:r>
              <a:rPr lang="en-US" dirty="0" err="1">
                <a:solidFill>
                  <a:srgbClr val="FF0000"/>
                </a:solidFill>
              </a:rPr>
              <a:t>Transpulmonary</a:t>
            </a:r>
            <a:r>
              <a:rPr lang="en-US" dirty="0">
                <a:solidFill>
                  <a:srgbClr val="FF0000"/>
                </a:solidFill>
              </a:rPr>
              <a:t> pressure becomes 0 mmHg</a:t>
            </a:r>
          </a:p>
          <a:p>
            <a:pPr marL="514350" indent="-514350">
              <a:buFont typeface="+mj-lt"/>
              <a:buAutoNum type="alphaUcPeriod"/>
            </a:pPr>
            <a:r>
              <a:rPr lang="en-US" dirty="0"/>
              <a:t>Lungs balloon out and presses severely against chest cavity</a:t>
            </a:r>
          </a:p>
          <a:p>
            <a:pPr marL="514350" indent="-514350">
              <a:buFont typeface="+mj-lt"/>
              <a:buAutoNum type="alphaUcPeriod"/>
            </a:pPr>
            <a:r>
              <a:rPr lang="en-US" dirty="0"/>
              <a:t>Air rushes into intrapulmonary space</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42550414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is correct</a:t>
            </a:r>
            <a:br>
              <a:rPr lang="en-US" sz="4800" b="1" dirty="0">
                <a:solidFill>
                  <a:srgbClr val="4F2683"/>
                </a:solidFill>
                <a:latin typeface="Calibri" panose="020F0502020204030204" pitchFamily="34" charset="0"/>
                <a:cs typeface="Calibri" panose="020F0502020204030204" pitchFamily="34" charset="0"/>
              </a:rPr>
            </a:br>
            <a:r>
              <a:rPr lang="en-US" sz="4800" b="1" dirty="0">
                <a:solidFill>
                  <a:srgbClr val="4F2683"/>
                </a:solidFill>
                <a:latin typeface="Calibri" panose="020F0502020204030204" pitchFamily="34" charset="0"/>
                <a:cs typeface="Calibri" panose="020F0502020204030204" pitchFamily="34" charset="0"/>
              </a:rPr>
              <a:t>regarding expiration/exhalation at rest?</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449237"/>
            <a:ext cx="10075877" cy="4136565"/>
          </a:xfrm>
        </p:spPr>
        <p:txBody>
          <a:bodyPr>
            <a:normAutofit/>
          </a:bodyPr>
          <a:lstStyle/>
          <a:p>
            <a:pPr marL="514350" indent="-514350">
              <a:buFont typeface="+mj-lt"/>
              <a:buAutoNum type="alphaUcPeriod"/>
            </a:pPr>
            <a:r>
              <a:rPr lang="en-US" dirty="0"/>
              <a:t>Relaxation of the diaphragm increases pressure inside the lungs</a:t>
            </a:r>
          </a:p>
          <a:p>
            <a:pPr marL="514350" indent="-514350">
              <a:buFont typeface="+mj-lt"/>
              <a:buAutoNum type="alphaUcPeriod"/>
            </a:pPr>
            <a:r>
              <a:rPr lang="en-US" dirty="0"/>
              <a:t>External intercostal muscles contract to increase the volume of the chest cavity</a:t>
            </a:r>
          </a:p>
          <a:p>
            <a:pPr marL="514350" indent="-514350">
              <a:buFont typeface="+mj-lt"/>
              <a:buAutoNum type="alphaUcPeriod"/>
            </a:pPr>
            <a:r>
              <a:rPr lang="en-US" dirty="0"/>
              <a:t>Expiration at rest requires contraction of abdominal muscles</a:t>
            </a:r>
          </a:p>
          <a:p>
            <a:pPr marL="514350" indent="-514350">
              <a:buFont typeface="+mj-lt"/>
              <a:buAutoNum type="alphaUcPeriod"/>
            </a:pPr>
            <a:r>
              <a:rPr lang="en-US" dirty="0"/>
              <a:t>Internal intercostal muscles contract to decrease the volume of the chest cavity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8086364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is correct</a:t>
            </a:r>
            <a:br>
              <a:rPr lang="en-US" sz="4800" b="1" dirty="0">
                <a:solidFill>
                  <a:srgbClr val="4F2683"/>
                </a:solidFill>
                <a:latin typeface="Calibri" panose="020F0502020204030204" pitchFamily="34" charset="0"/>
                <a:cs typeface="Calibri" panose="020F0502020204030204" pitchFamily="34" charset="0"/>
              </a:rPr>
            </a:br>
            <a:r>
              <a:rPr lang="en-US" sz="4800" b="1" dirty="0">
                <a:solidFill>
                  <a:srgbClr val="4F2683"/>
                </a:solidFill>
                <a:latin typeface="Calibri" panose="020F0502020204030204" pitchFamily="34" charset="0"/>
                <a:cs typeface="Calibri" panose="020F0502020204030204" pitchFamily="34" charset="0"/>
              </a:rPr>
              <a:t>regarding expiration/exhalation at rest?</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449237"/>
            <a:ext cx="10075877" cy="4136565"/>
          </a:xfrm>
        </p:spPr>
        <p:txBody>
          <a:bodyPr>
            <a:normAutofit/>
          </a:bodyPr>
          <a:lstStyle/>
          <a:p>
            <a:pPr marL="514350" indent="-514350">
              <a:buFont typeface="+mj-lt"/>
              <a:buAutoNum type="alphaUcPeriod"/>
            </a:pPr>
            <a:r>
              <a:rPr lang="en-US" dirty="0">
                <a:solidFill>
                  <a:srgbClr val="FF0000"/>
                </a:solidFill>
              </a:rPr>
              <a:t>Relaxation of the diaphragm increases pressure inside the lungs</a:t>
            </a:r>
          </a:p>
          <a:p>
            <a:pPr marL="514350" indent="-514350">
              <a:buFont typeface="+mj-lt"/>
              <a:buAutoNum type="alphaUcPeriod"/>
            </a:pPr>
            <a:r>
              <a:rPr lang="en-US" dirty="0"/>
              <a:t>External intercostal muscles contract to increase the volume of the chest cavity</a:t>
            </a:r>
          </a:p>
          <a:p>
            <a:pPr marL="514350" indent="-514350">
              <a:buFont typeface="+mj-lt"/>
              <a:buAutoNum type="alphaUcPeriod"/>
            </a:pPr>
            <a:r>
              <a:rPr lang="en-US" dirty="0"/>
              <a:t>Expiration at rest requires contraction of abdominal muscles</a:t>
            </a:r>
          </a:p>
          <a:p>
            <a:pPr marL="514350" indent="-514350">
              <a:buFont typeface="+mj-lt"/>
              <a:buAutoNum type="alphaUcPeriod"/>
            </a:pPr>
            <a:r>
              <a:rPr lang="en-US" dirty="0"/>
              <a:t>Internal intercostal muscles contract to decrease the volume of the chest cavity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224532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US" sz="4400" b="1" dirty="0">
                <a:solidFill>
                  <a:srgbClr val="4F2683"/>
                </a:solidFill>
                <a:latin typeface="+mn-lt"/>
              </a:rPr>
              <a:t>Respiratory System: Measurements and Pathology</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Subtitle 2">
            <a:extLst>
              <a:ext uri="{FF2B5EF4-FFF2-40B4-BE49-F238E27FC236}">
                <a16:creationId xmlns:a16="http://schemas.microsoft.com/office/drawing/2014/main" id="{41E30B57-141A-42DC-B419-BCFCDB3A5338}"/>
              </a:ext>
            </a:extLst>
          </p:cNvPr>
          <p:cNvSpPr>
            <a:spLocks noGrp="1"/>
          </p:cNvSpPr>
          <p:nvPr>
            <p:ph type="subTitle" idx="1"/>
          </p:nvPr>
        </p:nvSpPr>
        <p:spPr>
          <a:xfrm>
            <a:off x="1828800" y="3886200"/>
            <a:ext cx="8534400" cy="1752600"/>
          </a:xfrm>
        </p:spPr>
        <p:txBody>
          <a:bodyPr>
            <a:normAutofit/>
          </a:bodyPr>
          <a:lstStyle/>
          <a:p>
            <a:r>
              <a:rPr lang="en-US" sz="2800" dirty="0"/>
              <a:t>Chapter 9: Dr. </a:t>
            </a:r>
            <a:r>
              <a:rPr lang="en-US" sz="2800" dirty="0" err="1"/>
              <a:t>Beye</a:t>
            </a:r>
            <a:endParaRPr lang="en-US" sz="2800" dirty="0"/>
          </a:p>
        </p:txBody>
      </p:sp>
    </p:spTree>
    <p:extLst>
      <p:ext uri="{BB962C8B-B14F-4D97-AF65-F5344CB8AC3E}">
        <p14:creationId xmlns:p14="http://schemas.microsoft.com/office/powerpoint/2010/main" val="7705183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would increase</a:t>
            </a:r>
            <a:br>
              <a:rPr lang="en-US" sz="4800" b="1" dirty="0">
                <a:solidFill>
                  <a:srgbClr val="4F2683"/>
                </a:solidFill>
                <a:latin typeface="Calibri" panose="020F0502020204030204" pitchFamily="34" charset="0"/>
                <a:cs typeface="Calibri" panose="020F0502020204030204" pitchFamily="34" charset="0"/>
              </a:rPr>
            </a:br>
            <a:r>
              <a:rPr lang="en-US" sz="4800" b="1" dirty="0">
                <a:solidFill>
                  <a:srgbClr val="4F2683"/>
                </a:solidFill>
                <a:latin typeface="Calibri" panose="020F0502020204030204" pitchFamily="34" charset="0"/>
                <a:cs typeface="Calibri" panose="020F0502020204030204" pitchFamily="34" charset="0"/>
              </a:rPr>
              <a:t>lung compliance?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449237"/>
            <a:ext cx="10075877" cy="4136565"/>
          </a:xfrm>
        </p:spPr>
        <p:txBody>
          <a:bodyPr>
            <a:normAutofit fontScale="92500" lnSpcReduction="20000"/>
          </a:bodyPr>
          <a:lstStyle/>
          <a:p>
            <a:pPr marL="0" indent="0">
              <a:buNone/>
            </a:pPr>
            <a:r>
              <a:rPr lang="en-US" dirty="0"/>
              <a:t>1. Increase in elastin</a:t>
            </a:r>
          </a:p>
          <a:p>
            <a:pPr marL="0" indent="0">
              <a:buNone/>
            </a:pPr>
            <a:r>
              <a:rPr lang="en-US" dirty="0"/>
              <a:t>2. Increase in surfactant</a:t>
            </a:r>
          </a:p>
          <a:p>
            <a:pPr marL="0" indent="0">
              <a:buNone/>
            </a:pPr>
            <a:r>
              <a:rPr lang="en-US" dirty="0"/>
              <a:t>3. Increase in surface tension</a:t>
            </a:r>
          </a:p>
          <a:p>
            <a:pPr marL="0" indent="0">
              <a:buNone/>
            </a:pPr>
            <a:r>
              <a:rPr lang="en-US" dirty="0"/>
              <a:t>4. Decrease in collagen</a:t>
            </a:r>
          </a:p>
          <a:p>
            <a:pPr marL="0" indent="0">
              <a:buNone/>
            </a:pPr>
            <a:endParaRPr lang="en-US" dirty="0"/>
          </a:p>
          <a:p>
            <a:pPr marL="0" indent="0">
              <a:buNone/>
            </a:pPr>
            <a:r>
              <a:rPr lang="en-US" dirty="0"/>
              <a:t>A. 1, 2 and 3 are correct</a:t>
            </a:r>
          </a:p>
          <a:p>
            <a:pPr marL="0" indent="0">
              <a:buNone/>
            </a:pPr>
            <a:r>
              <a:rPr lang="en-US" dirty="0"/>
              <a:t>B. 1 and 3 are correct</a:t>
            </a:r>
          </a:p>
          <a:p>
            <a:pPr marL="0" indent="0">
              <a:buNone/>
            </a:pPr>
            <a:r>
              <a:rPr lang="en-US" dirty="0"/>
              <a:t>C. 2 and 4 are correct</a:t>
            </a:r>
          </a:p>
          <a:p>
            <a:pPr marL="0" indent="0">
              <a:buNone/>
            </a:pPr>
            <a:r>
              <a:rPr lang="en-US" dirty="0"/>
              <a:t>D. Only 4 is correct</a:t>
            </a:r>
          </a:p>
          <a:p>
            <a:pPr marL="0" indent="0">
              <a:buNone/>
            </a:pPr>
            <a:r>
              <a:rPr lang="en-US" dirty="0"/>
              <a:t>E.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511231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Answers From Last Week</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16089146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would increase</a:t>
            </a:r>
            <a:br>
              <a:rPr lang="en-US" sz="4800" b="1" dirty="0">
                <a:solidFill>
                  <a:srgbClr val="4F2683"/>
                </a:solidFill>
                <a:latin typeface="Calibri" panose="020F0502020204030204" pitchFamily="34" charset="0"/>
                <a:cs typeface="Calibri" panose="020F0502020204030204" pitchFamily="34" charset="0"/>
              </a:rPr>
            </a:br>
            <a:r>
              <a:rPr lang="en-US" sz="4800" b="1" dirty="0">
                <a:solidFill>
                  <a:srgbClr val="4F2683"/>
                </a:solidFill>
                <a:latin typeface="Calibri" panose="020F0502020204030204" pitchFamily="34" charset="0"/>
                <a:cs typeface="Calibri" panose="020F0502020204030204" pitchFamily="34" charset="0"/>
              </a:rPr>
              <a:t>lung compliance?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449237"/>
            <a:ext cx="10075877" cy="4136565"/>
          </a:xfrm>
        </p:spPr>
        <p:txBody>
          <a:bodyPr>
            <a:normAutofit fontScale="92500" lnSpcReduction="20000"/>
          </a:bodyPr>
          <a:lstStyle/>
          <a:p>
            <a:pPr marL="0" indent="0">
              <a:buNone/>
            </a:pPr>
            <a:r>
              <a:rPr lang="en-US" dirty="0"/>
              <a:t>1. Increase in elastin</a:t>
            </a:r>
          </a:p>
          <a:p>
            <a:pPr marL="0" indent="0">
              <a:buNone/>
            </a:pPr>
            <a:r>
              <a:rPr lang="en-US" dirty="0">
                <a:solidFill>
                  <a:srgbClr val="FF0000"/>
                </a:solidFill>
              </a:rPr>
              <a:t>2. Increase in surfactant</a:t>
            </a:r>
          </a:p>
          <a:p>
            <a:pPr marL="0" indent="0">
              <a:buNone/>
            </a:pPr>
            <a:r>
              <a:rPr lang="en-US" dirty="0"/>
              <a:t>3. Increase in surface tension</a:t>
            </a:r>
          </a:p>
          <a:p>
            <a:pPr marL="0" indent="0">
              <a:buNone/>
            </a:pPr>
            <a:r>
              <a:rPr lang="en-US" dirty="0">
                <a:solidFill>
                  <a:srgbClr val="FF0000"/>
                </a:solidFill>
              </a:rPr>
              <a:t>4. Decrease in collagen</a:t>
            </a:r>
          </a:p>
          <a:p>
            <a:pPr marL="0" indent="0">
              <a:buNone/>
            </a:pPr>
            <a:endParaRPr lang="en-US" dirty="0">
              <a:solidFill>
                <a:srgbClr val="807F83"/>
              </a:solidFill>
            </a:endParaRPr>
          </a:p>
          <a:p>
            <a:pPr marL="0" indent="0">
              <a:buNone/>
            </a:pPr>
            <a:r>
              <a:rPr lang="en-US" dirty="0"/>
              <a:t>A. 1, 2 and 3 are correct</a:t>
            </a:r>
          </a:p>
          <a:p>
            <a:pPr marL="0" indent="0">
              <a:buNone/>
            </a:pPr>
            <a:r>
              <a:rPr lang="en-US" dirty="0"/>
              <a:t>B. 1 and 3 are correct</a:t>
            </a:r>
          </a:p>
          <a:p>
            <a:pPr marL="0" indent="0">
              <a:buNone/>
            </a:pPr>
            <a:r>
              <a:rPr lang="en-US" dirty="0">
                <a:solidFill>
                  <a:srgbClr val="FF0000"/>
                </a:solidFill>
              </a:rPr>
              <a:t>C. 2 and 4 are correct</a:t>
            </a:r>
          </a:p>
          <a:p>
            <a:pPr marL="0" indent="0">
              <a:buNone/>
            </a:pPr>
            <a:r>
              <a:rPr lang="en-US" dirty="0"/>
              <a:t>D. Only 4 is correct</a:t>
            </a:r>
          </a:p>
          <a:p>
            <a:pPr marL="0" indent="0">
              <a:buNone/>
            </a:pPr>
            <a:r>
              <a:rPr lang="en-US" dirty="0"/>
              <a:t>E.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4243602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Lung Compliance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170633"/>
            <a:ext cx="10075877" cy="4415170"/>
          </a:xfrm>
        </p:spPr>
        <p:txBody>
          <a:bodyPr>
            <a:normAutofit/>
          </a:bodyPr>
          <a:lstStyle/>
          <a:p>
            <a:r>
              <a:rPr lang="en-US" b="1" dirty="0"/>
              <a:t>Compliance is the “</a:t>
            </a:r>
            <a:r>
              <a:rPr lang="en-US" b="1" dirty="0" err="1"/>
              <a:t>stretchability</a:t>
            </a:r>
            <a:r>
              <a:rPr lang="en-US" b="1" dirty="0"/>
              <a:t>” of the lung</a:t>
            </a:r>
          </a:p>
          <a:p>
            <a:r>
              <a:rPr lang="en-US" b="1" dirty="0"/>
              <a:t>Compliance = Change in volume / Change in pressure</a:t>
            </a:r>
          </a:p>
          <a:p>
            <a:r>
              <a:rPr lang="en-US" b="1" dirty="0"/>
              <a:t>Affected by 2 factors:</a:t>
            </a:r>
          </a:p>
          <a:p>
            <a:pPr marL="914400" lvl="1" indent="-514350">
              <a:buFont typeface="+mj-lt"/>
              <a:buAutoNum type="arabicPeriod"/>
            </a:pPr>
            <a:r>
              <a:rPr lang="en-US" b="1" dirty="0">
                <a:solidFill>
                  <a:srgbClr val="FF0000"/>
                </a:solidFill>
              </a:rPr>
              <a:t>Elastic tissue of lungs </a:t>
            </a:r>
            <a:r>
              <a:rPr lang="en-US" b="1" dirty="0"/>
              <a:t>(33%)</a:t>
            </a:r>
          </a:p>
          <a:p>
            <a:pPr lvl="2"/>
            <a:r>
              <a:rPr lang="en-US" b="1" dirty="0"/>
              <a:t>Caused by presence of </a:t>
            </a:r>
            <a:r>
              <a:rPr lang="en-US" b="1" dirty="0">
                <a:solidFill>
                  <a:srgbClr val="FF0000"/>
                </a:solidFill>
              </a:rPr>
              <a:t>elastin</a:t>
            </a:r>
            <a:r>
              <a:rPr lang="en-US" b="1" dirty="0"/>
              <a:t> and </a:t>
            </a:r>
            <a:r>
              <a:rPr lang="en-US" b="1" dirty="0">
                <a:solidFill>
                  <a:srgbClr val="FF0000"/>
                </a:solidFill>
              </a:rPr>
              <a:t>collagen</a:t>
            </a:r>
          </a:p>
          <a:p>
            <a:pPr marL="914400" lvl="1" indent="-514350">
              <a:buFont typeface="+mj-lt"/>
              <a:buAutoNum type="arabicPeriod"/>
            </a:pPr>
            <a:r>
              <a:rPr lang="en-US" b="1" dirty="0">
                <a:solidFill>
                  <a:srgbClr val="FF0000"/>
                </a:solidFill>
              </a:rPr>
              <a:t>Surface tension in alveoli </a:t>
            </a:r>
            <a:r>
              <a:rPr lang="en-US" b="1" dirty="0"/>
              <a:t>(66%)</a:t>
            </a:r>
          </a:p>
          <a:p>
            <a:pPr lvl="2"/>
            <a:r>
              <a:rPr lang="en-US" b="1" dirty="0">
                <a:solidFill>
                  <a:srgbClr val="FF0000"/>
                </a:solidFill>
              </a:rPr>
              <a:t>Surfactant</a:t>
            </a:r>
            <a:r>
              <a:rPr lang="en-US" b="1" dirty="0"/>
              <a:t> reduces surface tension</a:t>
            </a:r>
          </a:p>
          <a:p>
            <a:r>
              <a:rPr lang="en-US" b="1" dirty="0"/>
              <a:t>An increase in these 2 factors decreases compliance and increases likelihood of lung collapse</a:t>
            </a:r>
            <a:endParaRPr lang="en-US"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1512561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Pulmonary Surfactant</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491707" y="1170633"/>
            <a:ext cx="6599206" cy="4845154"/>
          </a:xfrm>
        </p:spPr>
        <p:txBody>
          <a:bodyPr>
            <a:normAutofit fontScale="77500" lnSpcReduction="20000"/>
          </a:bodyPr>
          <a:lstStyle/>
          <a:p>
            <a:r>
              <a:rPr lang="en-US" dirty="0"/>
              <a:t>Released by </a:t>
            </a:r>
            <a:r>
              <a:rPr lang="en-US" dirty="0">
                <a:solidFill>
                  <a:srgbClr val="FF0000"/>
                </a:solidFill>
              </a:rPr>
              <a:t>type 2 cells</a:t>
            </a:r>
          </a:p>
          <a:p>
            <a:r>
              <a:rPr lang="en-US" dirty="0"/>
              <a:t>Layer is spread across air-water interface in alveoli</a:t>
            </a:r>
          </a:p>
          <a:p>
            <a:pPr>
              <a:buClr>
                <a:schemeClr val="tx1"/>
              </a:buClr>
            </a:pPr>
            <a:r>
              <a:rPr lang="en-US" dirty="0">
                <a:solidFill>
                  <a:srgbClr val="FF0000"/>
                </a:solidFill>
              </a:rPr>
              <a:t>Surfactant</a:t>
            </a:r>
            <a:r>
              <a:rPr lang="en-US" dirty="0">
                <a:solidFill>
                  <a:srgbClr val="807F83"/>
                </a:solidFill>
              </a:rPr>
              <a:t> </a:t>
            </a:r>
            <a:r>
              <a:rPr lang="en-US" dirty="0"/>
              <a:t>= phospholipids + proteins</a:t>
            </a:r>
          </a:p>
          <a:p>
            <a:r>
              <a:rPr lang="en-US" dirty="0"/>
              <a:t>Phospholipids: hydrophilic head towards water; hydrophobic head towards air</a:t>
            </a:r>
          </a:p>
          <a:p>
            <a:pPr>
              <a:buClr>
                <a:schemeClr val="tx1"/>
              </a:buClr>
            </a:pPr>
            <a:r>
              <a:rPr lang="en-US" dirty="0">
                <a:solidFill>
                  <a:srgbClr val="FF0000"/>
                </a:solidFill>
              </a:rPr>
              <a:t>Proteins</a:t>
            </a:r>
            <a:r>
              <a:rPr lang="en-US" dirty="0"/>
              <a:t>: help with microbial defense</a:t>
            </a:r>
          </a:p>
          <a:p>
            <a:r>
              <a:rPr lang="en-US" dirty="0"/>
              <a:t>Functions:</a:t>
            </a:r>
          </a:p>
          <a:p>
            <a:pPr marL="914400" lvl="1" indent="-514350">
              <a:buFont typeface="+mj-lt"/>
              <a:buAutoNum type="arabicPeriod"/>
            </a:pPr>
            <a:r>
              <a:rPr lang="en-US" dirty="0">
                <a:solidFill>
                  <a:srgbClr val="FF0000"/>
                </a:solidFill>
              </a:rPr>
              <a:t>Reduce surface tension</a:t>
            </a:r>
          </a:p>
          <a:p>
            <a:pPr lvl="2"/>
            <a:r>
              <a:rPr lang="en-US" dirty="0"/>
              <a:t>Improve compliance and prevent alveolar collapse</a:t>
            </a:r>
          </a:p>
          <a:p>
            <a:pPr marL="914400" lvl="1" indent="-514350">
              <a:buFont typeface="+mj-lt"/>
              <a:buAutoNum type="arabicPeriod"/>
            </a:pPr>
            <a:r>
              <a:rPr lang="en-US" dirty="0">
                <a:solidFill>
                  <a:srgbClr val="FF0000"/>
                </a:solidFill>
              </a:rPr>
              <a:t>Improves microbial defense function</a:t>
            </a:r>
          </a:p>
          <a:p>
            <a:pPr lvl="2"/>
            <a:r>
              <a:rPr lang="en-US" dirty="0"/>
              <a:t>Proteins help identify foreign particles for macrophages</a:t>
            </a:r>
          </a:p>
          <a:p>
            <a:pPr>
              <a:buClr>
                <a:schemeClr val="tx1"/>
              </a:buClr>
            </a:pPr>
            <a:r>
              <a:rPr lang="en-US" dirty="0">
                <a:solidFill>
                  <a:srgbClr val="FF0000"/>
                </a:solidFill>
              </a:rPr>
              <a:t>Neonatal respiratory distress syndrome (</a:t>
            </a:r>
            <a:r>
              <a:rPr lang="en-US" dirty="0" err="1">
                <a:solidFill>
                  <a:srgbClr val="FF0000"/>
                </a:solidFill>
              </a:rPr>
              <a:t>nRDS</a:t>
            </a:r>
            <a:r>
              <a:rPr lang="en-US" dirty="0">
                <a:solidFill>
                  <a:srgbClr val="FF0000"/>
                </a:solidFill>
              </a:rPr>
              <a:t>)</a:t>
            </a:r>
            <a:r>
              <a:rPr lang="en-US" dirty="0"/>
              <a:t>: premature infants lack mature surfactant system, which leads to poor lung function, alveolar collapse and hypoxemia (treatment = surfactant)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B7FB45ED-CA79-49D2-B7AA-00B12A5800E9}"/>
              </a:ext>
            </a:extLst>
          </p:cNvPr>
          <p:cNvPicPr>
            <a:picLocks noChangeAspect="1"/>
          </p:cNvPicPr>
          <p:nvPr/>
        </p:nvPicPr>
        <p:blipFill>
          <a:blip r:embed="rId3"/>
          <a:stretch>
            <a:fillRect/>
          </a:stretch>
        </p:blipFill>
        <p:spPr>
          <a:xfrm>
            <a:off x="7582620" y="1170633"/>
            <a:ext cx="3507161" cy="2399647"/>
          </a:xfrm>
          <a:prstGeom prst="rect">
            <a:avLst/>
          </a:prstGeom>
        </p:spPr>
      </p:pic>
      <p:pic>
        <p:nvPicPr>
          <p:cNvPr id="7" name="Picture 6">
            <a:extLst>
              <a:ext uri="{FF2B5EF4-FFF2-40B4-BE49-F238E27FC236}">
                <a16:creationId xmlns:a16="http://schemas.microsoft.com/office/drawing/2014/main" id="{1B16F461-BACD-4F4E-819A-8BD596E18FDF}"/>
              </a:ext>
            </a:extLst>
          </p:cNvPr>
          <p:cNvPicPr>
            <a:picLocks noChangeAspect="1"/>
          </p:cNvPicPr>
          <p:nvPr/>
        </p:nvPicPr>
        <p:blipFill>
          <a:blip r:embed="rId4"/>
          <a:stretch>
            <a:fillRect/>
          </a:stretch>
        </p:blipFill>
        <p:spPr>
          <a:xfrm>
            <a:off x="8258811" y="3542340"/>
            <a:ext cx="2765291" cy="2473447"/>
          </a:xfrm>
          <a:prstGeom prst="rect">
            <a:avLst/>
          </a:prstGeom>
        </p:spPr>
      </p:pic>
    </p:spTree>
    <p:extLst>
      <p:ext uri="{BB962C8B-B14F-4D97-AF65-F5344CB8AC3E}">
        <p14:creationId xmlns:p14="http://schemas.microsoft.com/office/powerpoint/2010/main" val="427675934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Spirometry</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170633"/>
            <a:ext cx="10075877" cy="1287895"/>
          </a:xfrm>
        </p:spPr>
        <p:txBody>
          <a:bodyPr>
            <a:normAutofit/>
          </a:bodyPr>
          <a:lstStyle/>
          <a:p>
            <a:pPr>
              <a:buClr>
                <a:schemeClr val="tx1"/>
              </a:buClr>
            </a:pPr>
            <a:r>
              <a:rPr lang="en-US" dirty="0">
                <a:solidFill>
                  <a:srgbClr val="FF0000"/>
                </a:solidFill>
              </a:rPr>
              <a:t>Spirometer</a:t>
            </a:r>
            <a:r>
              <a:rPr lang="en-US" dirty="0">
                <a:solidFill>
                  <a:srgbClr val="807F83"/>
                </a:solidFill>
              </a:rPr>
              <a:t> </a:t>
            </a:r>
            <a:r>
              <a:rPr lang="en-US" dirty="0"/>
              <a:t>is used to measure lung volumes and diagnose some respiratory diseases</a:t>
            </a:r>
            <a:endParaRPr lang="en-US" baseline="-250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A56E81C2-E5E4-42E5-B82C-F2B2A666E377}"/>
              </a:ext>
            </a:extLst>
          </p:cNvPr>
          <p:cNvPicPr>
            <a:picLocks noChangeAspect="1"/>
          </p:cNvPicPr>
          <p:nvPr/>
        </p:nvPicPr>
        <p:blipFill>
          <a:blip r:embed="rId3"/>
          <a:stretch>
            <a:fillRect/>
          </a:stretch>
        </p:blipFill>
        <p:spPr>
          <a:xfrm>
            <a:off x="2941138" y="2199735"/>
            <a:ext cx="6309723" cy="3612341"/>
          </a:xfrm>
          <a:prstGeom prst="rect">
            <a:avLst/>
          </a:prstGeom>
        </p:spPr>
      </p:pic>
    </p:spTree>
    <p:extLst>
      <p:ext uri="{BB962C8B-B14F-4D97-AF65-F5344CB8AC3E}">
        <p14:creationId xmlns:p14="http://schemas.microsoft.com/office/powerpoint/2010/main" val="27057722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Spirometry</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9" name="Picture 8">
            <a:extLst>
              <a:ext uri="{FF2B5EF4-FFF2-40B4-BE49-F238E27FC236}">
                <a16:creationId xmlns:a16="http://schemas.microsoft.com/office/drawing/2014/main" id="{0D8CD9BD-A2E8-4C95-8B31-76A8F8D13DC1}"/>
              </a:ext>
            </a:extLst>
          </p:cNvPr>
          <p:cNvPicPr>
            <a:picLocks noChangeAspect="1"/>
          </p:cNvPicPr>
          <p:nvPr/>
        </p:nvPicPr>
        <p:blipFill>
          <a:blip r:embed="rId3"/>
          <a:stretch>
            <a:fillRect/>
          </a:stretch>
        </p:blipFill>
        <p:spPr>
          <a:xfrm>
            <a:off x="1753844" y="1226363"/>
            <a:ext cx="8017727" cy="4590181"/>
          </a:xfrm>
          <a:prstGeom prst="rect">
            <a:avLst/>
          </a:prstGeom>
        </p:spPr>
      </p:pic>
      <p:sp>
        <p:nvSpPr>
          <p:cNvPr id="10" name="TextBox 9">
            <a:extLst>
              <a:ext uri="{FF2B5EF4-FFF2-40B4-BE49-F238E27FC236}">
                <a16:creationId xmlns:a16="http://schemas.microsoft.com/office/drawing/2014/main" id="{F7A3959C-F6E5-493C-9022-B5C252D82EC9}"/>
              </a:ext>
            </a:extLst>
          </p:cNvPr>
          <p:cNvSpPr txBox="1"/>
          <p:nvPr/>
        </p:nvSpPr>
        <p:spPr>
          <a:xfrm>
            <a:off x="4151356" y="1523197"/>
            <a:ext cx="2263698" cy="1200329"/>
          </a:xfrm>
          <a:prstGeom prst="rect">
            <a:avLst/>
          </a:prstGeom>
          <a:solidFill>
            <a:schemeClr val="bg1"/>
          </a:solidFill>
          <a:ln w="38100">
            <a:solidFill>
              <a:srgbClr val="4F2683"/>
            </a:solidFill>
          </a:ln>
        </p:spPr>
        <p:txBody>
          <a:bodyPr wrap="square" rtlCol="0">
            <a:spAutoFit/>
          </a:bodyPr>
          <a:lstStyle/>
          <a:p>
            <a:pPr algn="ctr"/>
            <a:r>
              <a:rPr lang="en-US" dirty="0">
                <a:solidFill>
                  <a:srgbClr val="4F2683"/>
                </a:solidFill>
              </a:rPr>
              <a:t>IRV (3L)</a:t>
            </a:r>
            <a:r>
              <a:rPr lang="en-US" dirty="0"/>
              <a:t>:</a:t>
            </a:r>
            <a:r>
              <a:rPr lang="en-US" dirty="0">
                <a:solidFill>
                  <a:srgbClr val="807F83"/>
                </a:solidFill>
              </a:rPr>
              <a:t> </a:t>
            </a:r>
            <a:r>
              <a:rPr lang="en-US" dirty="0"/>
              <a:t>Max volume of air that can be inhaled after a normal inspiration</a:t>
            </a:r>
          </a:p>
        </p:txBody>
      </p:sp>
      <p:sp>
        <p:nvSpPr>
          <p:cNvPr id="11" name="TextBox 10">
            <a:extLst>
              <a:ext uri="{FF2B5EF4-FFF2-40B4-BE49-F238E27FC236}">
                <a16:creationId xmlns:a16="http://schemas.microsoft.com/office/drawing/2014/main" id="{59ECBC85-6230-4017-A771-CAA3980F81A5}"/>
              </a:ext>
            </a:extLst>
          </p:cNvPr>
          <p:cNvSpPr txBox="1"/>
          <p:nvPr/>
        </p:nvSpPr>
        <p:spPr>
          <a:xfrm>
            <a:off x="2641759" y="4120330"/>
            <a:ext cx="1921728" cy="1477328"/>
          </a:xfrm>
          <a:prstGeom prst="rect">
            <a:avLst/>
          </a:prstGeom>
          <a:solidFill>
            <a:schemeClr val="bg1"/>
          </a:solidFill>
          <a:ln w="38100">
            <a:solidFill>
              <a:srgbClr val="4F2683"/>
            </a:solidFill>
          </a:ln>
        </p:spPr>
        <p:txBody>
          <a:bodyPr wrap="square" rtlCol="0">
            <a:spAutoFit/>
          </a:bodyPr>
          <a:lstStyle/>
          <a:p>
            <a:pPr algn="ctr"/>
            <a:r>
              <a:rPr lang="en-US" dirty="0">
                <a:solidFill>
                  <a:srgbClr val="4F2683"/>
                </a:solidFill>
              </a:rPr>
              <a:t>TV (0.5L)</a:t>
            </a:r>
            <a:r>
              <a:rPr lang="en-US" dirty="0"/>
              <a:t>:</a:t>
            </a:r>
            <a:r>
              <a:rPr lang="en-US" dirty="0">
                <a:solidFill>
                  <a:srgbClr val="807F83"/>
                </a:solidFill>
              </a:rPr>
              <a:t> </a:t>
            </a:r>
            <a:r>
              <a:rPr lang="en-US" dirty="0"/>
              <a:t>Volume of air moved into or out of lungs during normal breathing</a:t>
            </a:r>
          </a:p>
        </p:txBody>
      </p:sp>
      <p:sp>
        <p:nvSpPr>
          <p:cNvPr id="12" name="TextBox 11">
            <a:extLst>
              <a:ext uri="{FF2B5EF4-FFF2-40B4-BE49-F238E27FC236}">
                <a16:creationId xmlns:a16="http://schemas.microsoft.com/office/drawing/2014/main" id="{108DC9DB-A313-4958-9BD5-FB88CB94048F}"/>
              </a:ext>
            </a:extLst>
          </p:cNvPr>
          <p:cNvSpPr txBox="1"/>
          <p:nvPr/>
        </p:nvSpPr>
        <p:spPr>
          <a:xfrm>
            <a:off x="6351404" y="4705225"/>
            <a:ext cx="1898495" cy="1211680"/>
          </a:xfrm>
          <a:prstGeom prst="rect">
            <a:avLst/>
          </a:prstGeom>
          <a:solidFill>
            <a:schemeClr val="bg1"/>
          </a:solidFill>
          <a:ln w="38100">
            <a:solidFill>
              <a:srgbClr val="4F2683"/>
            </a:solidFill>
          </a:ln>
        </p:spPr>
        <p:txBody>
          <a:bodyPr wrap="square" rtlCol="0">
            <a:spAutoFit/>
          </a:bodyPr>
          <a:lstStyle/>
          <a:p>
            <a:pPr algn="ctr"/>
            <a:r>
              <a:rPr lang="en-US" dirty="0">
                <a:solidFill>
                  <a:srgbClr val="4F2683"/>
                </a:solidFill>
              </a:rPr>
              <a:t>RV (1.5L)</a:t>
            </a:r>
            <a:r>
              <a:rPr lang="en-US" dirty="0"/>
              <a:t>:</a:t>
            </a:r>
            <a:r>
              <a:rPr lang="en-US" dirty="0">
                <a:solidFill>
                  <a:srgbClr val="807F83"/>
                </a:solidFill>
              </a:rPr>
              <a:t> </a:t>
            </a:r>
            <a:r>
              <a:rPr lang="en-US" dirty="0"/>
              <a:t>Volume of air remaining in lungs after a max expiration</a:t>
            </a:r>
          </a:p>
        </p:txBody>
      </p:sp>
      <p:sp>
        <p:nvSpPr>
          <p:cNvPr id="13" name="TextBox 12">
            <a:extLst>
              <a:ext uri="{FF2B5EF4-FFF2-40B4-BE49-F238E27FC236}">
                <a16:creationId xmlns:a16="http://schemas.microsoft.com/office/drawing/2014/main" id="{1DB09BEE-28B2-4367-A11C-0B03E72D6D5C}"/>
              </a:ext>
            </a:extLst>
          </p:cNvPr>
          <p:cNvSpPr txBox="1"/>
          <p:nvPr/>
        </p:nvSpPr>
        <p:spPr>
          <a:xfrm>
            <a:off x="5948097" y="3061847"/>
            <a:ext cx="2739483" cy="923330"/>
          </a:xfrm>
          <a:prstGeom prst="rect">
            <a:avLst/>
          </a:prstGeom>
          <a:solidFill>
            <a:schemeClr val="bg1"/>
          </a:solidFill>
          <a:ln w="38100">
            <a:solidFill>
              <a:srgbClr val="4F2683"/>
            </a:solidFill>
          </a:ln>
        </p:spPr>
        <p:txBody>
          <a:bodyPr wrap="square" rtlCol="0">
            <a:spAutoFit/>
          </a:bodyPr>
          <a:lstStyle/>
          <a:p>
            <a:pPr algn="ctr"/>
            <a:r>
              <a:rPr lang="en-US" dirty="0">
                <a:solidFill>
                  <a:srgbClr val="4F2683"/>
                </a:solidFill>
              </a:rPr>
              <a:t>ERV (1L)</a:t>
            </a:r>
            <a:r>
              <a:rPr lang="en-US" dirty="0"/>
              <a:t>: Max volume of air that can be exhaled after a normal inspiration</a:t>
            </a:r>
          </a:p>
        </p:txBody>
      </p:sp>
      <p:sp>
        <p:nvSpPr>
          <p:cNvPr id="14" name="TextBox 13">
            <a:extLst>
              <a:ext uri="{FF2B5EF4-FFF2-40B4-BE49-F238E27FC236}">
                <a16:creationId xmlns:a16="http://schemas.microsoft.com/office/drawing/2014/main" id="{D045DFA8-AFB2-40C1-9A98-C103B4369B3F}"/>
              </a:ext>
            </a:extLst>
          </p:cNvPr>
          <p:cNvSpPr txBox="1"/>
          <p:nvPr/>
        </p:nvSpPr>
        <p:spPr>
          <a:xfrm>
            <a:off x="9053945" y="3985177"/>
            <a:ext cx="1435252" cy="923330"/>
          </a:xfrm>
          <a:prstGeom prst="rect">
            <a:avLst/>
          </a:prstGeom>
          <a:solidFill>
            <a:schemeClr val="bg1"/>
          </a:solidFill>
          <a:ln w="38100">
            <a:solidFill>
              <a:srgbClr val="4F2683"/>
            </a:solidFill>
          </a:ln>
        </p:spPr>
        <p:txBody>
          <a:bodyPr wrap="square" rtlCol="0">
            <a:spAutoFit/>
          </a:bodyPr>
          <a:lstStyle/>
          <a:p>
            <a:pPr algn="ctr"/>
            <a:r>
              <a:rPr lang="en-US" dirty="0">
                <a:solidFill>
                  <a:srgbClr val="4F2683"/>
                </a:solidFill>
              </a:rPr>
              <a:t>TLC (6L)</a:t>
            </a:r>
            <a:r>
              <a:rPr lang="en-US" dirty="0"/>
              <a:t>:</a:t>
            </a:r>
            <a:r>
              <a:rPr lang="en-US" dirty="0">
                <a:solidFill>
                  <a:srgbClr val="807F83"/>
                </a:solidFill>
              </a:rPr>
              <a:t> </a:t>
            </a:r>
          </a:p>
          <a:p>
            <a:pPr algn="ctr"/>
            <a:r>
              <a:rPr lang="en-US" dirty="0"/>
              <a:t>TV + IRV + ERV + RV</a:t>
            </a:r>
          </a:p>
        </p:txBody>
      </p:sp>
      <p:sp>
        <p:nvSpPr>
          <p:cNvPr id="15" name="TextBox 14">
            <a:extLst>
              <a:ext uri="{FF2B5EF4-FFF2-40B4-BE49-F238E27FC236}">
                <a16:creationId xmlns:a16="http://schemas.microsoft.com/office/drawing/2014/main" id="{1733CDD9-0E04-4070-9A23-D0508192A966}"/>
              </a:ext>
            </a:extLst>
          </p:cNvPr>
          <p:cNvSpPr txBox="1"/>
          <p:nvPr/>
        </p:nvSpPr>
        <p:spPr>
          <a:xfrm>
            <a:off x="7023261" y="1754030"/>
            <a:ext cx="1379499" cy="646331"/>
          </a:xfrm>
          <a:prstGeom prst="rect">
            <a:avLst/>
          </a:prstGeom>
          <a:solidFill>
            <a:schemeClr val="bg1"/>
          </a:solidFill>
          <a:ln w="38100">
            <a:solidFill>
              <a:srgbClr val="4F2683"/>
            </a:solidFill>
          </a:ln>
        </p:spPr>
        <p:txBody>
          <a:bodyPr wrap="square" rtlCol="0">
            <a:spAutoFit/>
          </a:bodyPr>
          <a:lstStyle/>
          <a:p>
            <a:pPr algn="ctr"/>
            <a:r>
              <a:rPr lang="en-US" dirty="0">
                <a:solidFill>
                  <a:srgbClr val="4F2683"/>
                </a:solidFill>
              </a:rPr>
              <a:t>VC (4.5L)</a:t>
            </a:r>
            <a:r>
              <a:rPr lang="en-US" dirty="0"/>
              <a:t>:</a:t>
            </a:r>
            <a:r>
              <a:rPr lang="en-US" dirty="0">
                <a:solidFill>
                  <a:srgbClr val="807F83"/>
                </a:solidFill>
              </a:rPr>
              <a:t> </a:t>
            </a:r>
            <a:r>
              <a:rPr lang="en-US" dirty="0"/>
              <a:t>TV + IRV + ERV </a:t>
            </a:r>
          </a:p>
        </p:txBody>
      </p:sp>
    </p:spTree>
    <p:extLst>
      <p:ext uri="{BB962C8B-B14F-4D97-AF65-F5344CB8AC3E}">
        <p14:creationId xmlns:p14="http://schemas.microsoft.com/office/powerpoint/2010/main" val="35426010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Other Lung Measurements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170633"/>
            <a:ext cx="10515600" cy="4415170"/>
          </a:xfrm>
        </p:spPr>
        <p:txBody>
          <a:bodyPr>
            <a:normAutofit/>
          </a:bodyPr>
          <a:lstStyle/>
          <a:p>
            <a:pPr>
              <a:buClr>
                <a:schemeClr val="tx1"/>
              </a:buClr>
            </a:pPr>
            <a:r>
              <a:rPr lang="en-US" dirty="0">
                <a:solidFill>
                  <a:srgbClr val="FF0000"/>
                </a:solidFill>
              </a:rPr>
              <a:t>Forced vital capacity (FVC)</a:t>
            </a:r>
            <a:r>
              <a:rPr lang="en-US" dirty="0"/>
              <a:t>: how much air a person can exhale as fast as possible during a forced breath</a:t>
            </a:r>
          </a:p>
          <a:p>
            <a:pPr>
              <a:buClr>
                <a:schemeClr val="tx1"/>
              </a:buClr>
            </a:pPr>
            <a:r>
              <a:rPr lang="en-US" dirty="0">
                <a:solidFill>
                  <a:srgbClr val="FF0000"/>
                </a:solidFill>
              </a:rPr>
              <a:t>Forced expiratory volume (FEV</a:t>
            </a:r>
            <a:r>
              <a:rPr lang="en-US" baseline="-25000" dirty="0">
                <a:solidFill>
                  <a:srgbClr val="FF0000"/>
                </a:solidFill>
              </a:rPr>
              <a:t>1</a:t>
            </a:r>
            <a:r>
              <a:rPr lang="en-US" dirty="0">
                <a:solidFill>
                  <a:srgbClr val="FF0000"/>
                </a:solidFill>
              </a:rPr>
              <a:t>)</a:t>
            </a:r>
            <a:r>
              <a:rPr lang="en-US" dirty="0"/>
              <a:t>:</a:t>
            </a:r>
            <a:r>
              <a:rPr lang="en-US" dirty="0">
                <a:solidFill>
                  <a:srgbClr val="807F83"/>
                </a:solidFill>
              </a:rPr>
              <a:t> </a:t>
            </a:r>
            <a:r>
              <a:rPr lang="en-US" dirty="0"/>
              <a:t>volume of exhalation over 1 second</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90279116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What is true of a restrictive lung disease?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449237"/>
            <a:ext cx="10075877" cy="4136565"/>
          </a:xfrm>
        </p:spPr>
        <p:txBody>
          <a:bodyPr>
            <a:normAutofit/>
          </a:bodyPr>
          <a:lstStyle/>
          <a:p>
            <a:pPr marL="514350" indent="-514350">
              <a:buFont typeface="+mj-lt"/>
              <a:buAutoNum type="alphaUcPeriod"/>
            </a:pPr>
            <a:r>
              <a:rPr lang="en-US" dirty="0"/>
              <a:t>Emphysema is an example of a restrictive lung disease</a:t>
            </a:r>
          </a:p>
          <a:p>
            <a:pPr marL="514350" indent="-514350">
              <a:buFont typeface="+mj-lt"/>
              <a:buAutoNum type="alphaUcPeriod"/>
            </a:pPr>
            <a:r>
              <a:rPr lang="en-US" dirty="0"/>
              <a:t>Lungs can become floppy due to Loss of elastin</a:t>
            </a:r>
          </a:p>
          <a:p>
            <a:pPr marL="514350" indent="-514350">
              <a:buFont typeface="+mj-lt"/>
              <a:buAutoNum type="alphaUcPeriod"/>
            </a:pPr>
            <a:r>
              <a:rPr lang="en-US" dirty="0"/>
              <a:t>FEV1 decreases</a:t>
            </a:r>
          </a:p>
          <a:p>
            <a:pPr marL="514350" indent="-514350">
              <a:buFont typeface="+mj-lt"/>
              <a:buAutoNum type="alphaUcPeriod"/>
            </a:pPr>
            <a:r>
              <a:rPr lang="en-US" dirty="0"/>
              <a:t>FVC decreases</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02166126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What is true of a restrictive lung disease?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199" y="1449237"/>
            <a:ext cx="10075877" cy="4136565"/>
          </a:xfrm>
        </p:spPr>
        <p:txBody>
          <a:bodyPr>
            <a:normAutofit/>
          </a:bodyPr>
          <a:lstStyle/>
          <a:p>
            <a:pPr marL="514350" indent="-514350">
              <a:buFont typeface="+mj-lt"/>
              <a:buAutoNum type="alphaUcPeriod"/>
            </a:pPr>
            <a:r>
              <a:rPr lang="en-US" dirty="0"/>
              <a:t>Emphysema is an example of a restrictive lung disease</a:t>
            </a:r>
          </a:p>
          <a:p>
            <a:pPr marL="514350" indent="-514350">
              <a:buFont typeface="+mj-lt"/>
              <a:buAutoNum type="alphaUcPeriod"/>
            </a:pPr>
            <a:r>
              <a:rPr lang="en-US" dirty="0"/>
              <a:t>Lungs can become floppy due to Loss of elastin</a:t>
            </a:r>
          </a:p>
          <a:p>
            <a:pPr marL="514350" indent="-514350">
              <a:buFont typeface="+mj-lt"/>
              <a:buAutoNum type="alphaUcPeriod"/>
            </a:pPr>
            <a:r>
              <a:rPr lang="en-US" dirty="0"/>
              <a:t>FEV1 decreases</a:t>
            </a:r>
          </a:p>
          <a:p>
            <a:pPr marL="514350" indent="-514350">
              <a:buFont typeface="+mj-lt"/>
              <a:buAutoNum type="alphaUcPeriod"/>
            </a:pPr>
            <a:r>
              <a:rPr lang="en-US" dirty="0">
                <a:solidFill>
                  <a:srgbClr val="FF0000"/>
                </a:solidFill>
              </a:rPr>
              <a:t>FVC decreases</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6752317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Normal vs. Diseases</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8CCABC15-783C-4955-9E7C-B6D2A40D745C}"/>
              </a:ext>
            </a:extLst>
          </p:cNvPr>
          <p:cNvPicPr>
            <a:picLocks noChangeAspect="1"/>
          </p:cNvPicPr>
          <p:nvPr/>
        </p:nvPicPr>
        <p:blipFill>
          <a:blip r:embed="rId3"/>
          <a:stretch>
            <a:fillRect/>
          </a:stretch>
        </p:blipFill>
        <p:spPr>
          <a:xfrm>
            <a:off x="2083836" y="1171010"/>
            <a:ext cx="7276140" cy="2507591"/>
          </a:xfrm>
          <a:prstGeom prst="rect">
            <a:avLst/>
          </a:prstGeom>
        </p:spPr>
      </p:pic>
      <p:graphicFrame>
        <p:nvGraphicFramePr>
          <p:cNvPr id="7" name="Table 6">
            <a:extLst>
              <a:ext uri="{FF2B5EF4-FFF2-40B4-BE49-F238E27FC236}">
                <a16:creationId xmlns:a16="http://schemas.microsoft.com/office/drawing/2014/main" id="{45265D43-221A-46D7-86F1-CD6B04B0A852}"/>
              </a:ext>
            </a:extLst>
          </p:cNvPr>
          <p:cNvGraphicFramePr>
            <a:graphicFrameLocks noGrp="1"/>
          </p:cNvGraphicFramePr>
          <p:nvPr>
            <p:extLst>
              <p:ext uri="{D42A27DB-BD31-4B8C-83A1-F6EECF244321}">
                <p14:modId xmlns:p14="http://schemas.microsoft.com/office/powerpoint/2010/main" val="4265074246"/>
              </p:ext>
            </p:extLst>
          </p:nvPr>
        </p:nvGraphicFramePr>
        <p:xfrm>
          <a:off x="1933071" y="3586754"/>
          <a:ext cx="8085018" cy="2484272"/>
        </p:xfrm>
        <a:graphic>
          <a:graphicData uri="http://schemas.openxmlformats.org/drawingml/2006/table">
            <a:tbl>
              <a:tblPr firstRow="1" bandRow="1">
                <a:tableStyleId>{5C22544A-7EE6-4342-B048-85BDC9FD1C3A}</a:tableStyleId>
              </a:tblPr>
              <a:tblGrid>
                <a:gridCol w="2695006">
                  <a:extLst>
                    <a:ext uri="{9D8B030D-6E8A-4147-A177-3AD203B41FA5}">
                      <a16:colId xmlns:a16="http://schemas.microsoft.com/office/drawing/2014/main" val="2780548456"/>
                    </a:ext>
                  </a:extLst>
                </a:gridCol>
                <a:gridCol w="2695006">
                  <a:extLst>
                    <a:ext uri="{9D8B030D-6E8A-4147-A177-3AD203B41FA5}">
                      <a16:colId xmlns:a16="http://schemas.microsoft.com/office/drawing/2014/main" val="3011427209"/>
                    </a:ext>
                  </a:extLst>
                </a:gridCol>
                <a:gridCol w="2695006">
                  <a:extLst>
                    <a:ext uri="{9D8B030D-6E8A-4147-A177-3AD203B41FA5}">
                      <a16:colId xmlns:a16="http://schemas.microsoft.com/office/drawing/2014/main" val="318479734"/>
                    </a:ext>
                  </a:extLst>
                </a:gridCol>
              </a:tblGrid>
              <a:tr h="461048">
                <a:tc>
                  <a:txBody>
                    <a:bodyPr/>
                    <a:lstStyle/>
                    <a:p>
                      <a:pPr algn="ctr"/>
                      <a:r>
                        <a:rPr lang="en-US" dirty="0"/>
                        <a:t>Normal</a:t>
                      </a:r>
                    </a:p>
                  </a:txBody>
                  <a:tcPr anchor="ctr"/>
                </a:tc>
                <a:tc>
                  <a:txBody>
                    <a:bodyPr/>
                    <a:lstStyle/>
                    <a:p>
                      <a:pPr algn="ctr"/>
                      <a:r>
                        <a:rPr lang="en-US" dirty="0"/>
                        <a:t>Obstructive</a:t>
                      </a:r>
                    </a:p>
                  </a:txBody>
                  <a:tcPr anchor="ctr"/>
                </a:tc>
                <a:tc>
                  <a:txBody>
                    <a:bodyPr/>
                    <a:lstStyle/>
                    <a:p>
                      <a:pPr algn="ctr"/>
                      <a:r>
                        <a:rPr lang="en-US" dirty="0"/>
                        <a:t>Restrictive</a:t>
                      </a:r>
                    </a:p>
                  </a:txBody>
                  <a:tcPr anchor="ctr"/>
                </a:tc>
                <a:extLst>
                  <a:ext uri="{0D108BD9-81ED-4DB2-BD59-A6C34878D82A}">
                    <a16:rowId xmlns:a16="http://schemas.microsoft.com/office/drawing/2014/main" val="826720234"/>
                  </a:ext>
                </a:extLst>
              </a:tr>
              <a:tr h="461048">
                <a:tc>
                  <a:txBody>
                    <a:bodyPr/>
                    <a:lstStyle/>
                    <a:p>
                      <a:pPr algn="ctr"/>
                      <a:r>
                        <a:rPr lang="en-US" b="1" dirty="0"/>
                        <a:t>FEV1</a:t>
                      </a:r>
                    </a:p>
                  </a:txBody>
                  <a:tcPr anchor="ctr"/>
                </a:tc>
                <a:tc>
                  <a:txBody>
                    <a:bodyPr/>
                    <a:lstStyle/>
                    <a:p>
                      <a:pPr algn="ctr"/>
                      <a:r>
                        <a:rPr lang="en-US" b="0" dirty="0"/>
                        <a:t>Decreases</a:t>
                      </a:r>
                    </a:p>
                  </a:txBody>
                  <a:tcPr anchor="ctr"/>
                </a:tc>
                <a:tc>
                  <a:txBody>
                    <a:bodyPr/>
                    <a:lstStyle/>
                    <a:p>
                      <a:pPr algn="ctr"/>
                      <a:r>
                        <a:rPr lang="en-US" b="0" dirty="0"/>
                        <a:t>No Change</a:t>
                      </a:r>
                    </a:p>
                  </a:txBody>
                  <a:tcPr anchor="ctr"/>
                </a:tc>
                <a:extLst>
                  <a:ext uri="{0D108BD9-81ED-4DB2-BD59-A6C34878D82A}">
                    <a16:rowId xmlns:a16="http://schemas.microsoft.com/office/drawing/2014/main" val="29942254"/>
                  </a:ext>
                </a:extLst>
              </a:tr>
              <a:tr h="461048">
                <a:tc>
                  <a:txBody>
                    <a:bodyPr/>
                    <a:lstStyle/>
                    <a:p>
                      <a:pPr algn="ctr"/>
                      <a:r>
                        <a:rPr lang="en-US" b="1" dirty="0"/>
                        <a:t>FVC</a:t>
                      </a:r>
                    </a:p>
                  </a:txBody>
                  <a:tcPr anchor="ctr"/>
                </a:tc>
                <a:tc>
                  <a:txBody>
                    <a:bodyPr/>
                    <a:lstStyle/>
                    <a:p>
                      <a:pPr algn="ctr"/>
                      <a:r>
                        <a:rPr lang="en-US" b="0" dirty="0"/>
                        <a:t>No Change</a:t>
                      </a:r>
                    </a:p>
                  </a:txBody>
                  <a:tcPr anchor="ctr"/>
                </a:tc>
                <a:tc>
                  <a:txBody>
                    <a:bodyPr/>
                    <a:lstStyle/>
                    <a:p>
                      <a:pPr algn="ctr"/>
                      <a:r>
                        <a:rPr lang="en-US" b="0" dirty="0"/>
                        <a:t>Decreases</a:t>
                      </a:r>
                    </a:p>
                  </a:txBody>
                  <a:tcPr anchor="ctr"/>
                </a:tc>
                <a:extLst>
                  <a:ext uri="{0D108BD9-81ED-4DB2-BD59-A6C34878D82A}">
                    <a16:rowId xmlns:a16="http://schemas.microsoft.com/office/drawing/2014/main" val="737330071"/>
                  </a:ext>
                </a:extLst>
              </a:tr>
              <a:tr h="461048">
                <a:tc>
                  <a:txBody>
                    <a:bodyPr/>
                    <a:lstStyle/>
                    <a:p>
                      <a:pPr algn="ctr"/>
                      <a:r>
                        <a:rPr lang="en-US" b="1" dirty="0"/>
                        <a:t>FEV1/FVC = 80 %</a:t>
                      </a:r>
                    </a:p>
                  </a:txBody>
                  <a:tcPr anchor="ctr"/>
                </a:tc>
                <a:tc>
                  <a:txBody>
                    <a:bodyPr/>
                    <a:lstStyle/>
                    <a:p>
                      <a:pPr algn="ctr"/>
                      <a:r>
                        <a:rPr lang="en-US" b="0" dirty="0"/>
                        <a:t>FEV1/FVC &lt; 80%</a:t>
                      </a:r>
                    </a:p>
                  </a:txBody>
                  <a:tcPr anchor="ctr"/>
                </a:tc>
                <a:tc>
                  <a:txBody>
                    <a:bodyPr/>
                    <a:lstStyle/>
                    <a:p>
                      <a:pPr algn="ctr"/>
                      <a:r>
                        <a:rPr lang="en-US" b="0" dirty="0"/>
                        <a:t>FEV1/FVC &gt; 80%</a:t>
                      </a:r>
                    </a:p>
                  </a:txBody>
                  <a:tcPr anchor="ctr"/>
                </a:tc>
                <a:extLst>
                  <a:ext uri="{0D108BD9-81ED-4DB2-BD59-A6C34878D82A}">
                    <a16:rowId xmlns:a16="http://schemas.microsoft.com/office/drawing/2014/main" val="1265101722"/>
                  </a:ext>
                </a:extLst>
              </a:tr>
              <a:tr h="461048">
                <a:tc>
                  <a:txBody>
                    <a:bodyPr/>
                    <a:lstStyle/>
                    <a:p>
                      <a:pPr algn="ctr"/>
                      <a:r>
                        <a:rPr lang="en-US" b="1" dirty="0"/>
                        <a:t>Examples</a:t>
                      </a:r>
                    </a:p>
                  </a:txBody>
                  <a:tcPr anchor="ctr"/>
                </a:tc>
                <a:tc>
                  <a:txBody>
                    <a:bodyPr/>
                    <a:lstStyle/>
                    <a:p>
                      <a:pPr algn="ctr"/>
                      <a:r>
                        <a:rPr lang="en-US" b="0" dirty="0"/>
                        <a:t>Asthma, chronic bronchitis, emphysema</a:t>
                      </a:r>
                    </a:p>
                  </a:txBody>
                  <a:tcPr anchor="ctr"/>
                </a:tc>
                <a:tc>
                  <a:txBody>
                    <a:bodyPr/>
                    <a:lstStyle/>
                    <a:p>
                      <a:pPr algn="ctr"/>
                      <a:r>
                        <a:rPr lang="en-US" b="0" dirty="0"/>
                        <a:t>Pulmonary fibrosis</a:t>
                      </a:r>
                    </a:p>
                  </a:txBody>
                  <a:tcPr anchor="ctr"/>
                </a:tc>
                <a:extLst>
                  <a:ext uri="{0D108BD9-81ED-4DB2-BD59-A6C34878D82A}">
                    <a16:rowId xmlns:a16="http://schemas.microsoft.com/office/drawing/2014/main" val="2287595637"/>
                  </a:ext>
                </a:extLst>
              </a:tr>
            </a:tbl>
          </a:graphicData>
        </a:graphic>
      </p:graphicFrame>
      <p:sp>
        <p:nvSpPr>
          <p:cNvPr id="8" name="TextBox 7">
            <a:extLst>
              <a:ext uri="{FF2B5EF4-FFF2-40B4-BE49-F238E27FC236}">
                <a16:creationId xmlns:a16="http://schemas.microsoft.com/office/drawing/2014/main" id="{05FAC3EB-A185-4C18-8CB1-A36F9BDB3297}"/>
              </a:ext>
            </a:extLst>
          </p:cNvPr>
          <p:cNvSpPr txBox="1"/>
          <p:nvPr/>
        </p:nvSpPr>
        <p:spPr>
          <a:xfrm>
            <a:off x="3782044" y="986344"/>
            <a:ext cx="621216" cy="369332"/>
          </a:xfrm>
          <a:prstGeom prst="rect">
            <a:avLst/>
          </a:prstGeom>
          <a:solidFill>
            <a:schemeClr val="bg1"/>
          </a:solidFill>
          <a:ln w="38100">
            <a:solidFill>
              <a:srgbClr val="4F2683"/>
            </a:solidFill>
          </a:ln>
        </p:spPr>
        <p:txBody>
          <a:bodyPr wrap="square" rtlCol="0">
            <a:spAutoFit/>
          </a:bodyPr>
          <a:lstStyle/>
          <a:p>
            <a:pPr algn="ctr"/>
            <a:r>
              <a:rPr lang="en-US" b="1" dirty="0"/>
              <a:t>FEV</a:t>
            </a:r>
            <a:r>
              <a:rPr lang="en-US" b="1" baseline="-25000" dirty="0"/>
              <a:t>1</a:t>
            </a:r>
          </a:p>
        </p:txBody>
      </p:sp>
      <p:sp>
        <p:nvSpPr>
          <p:cNvPr id="9" name="TextBox 8">
            <a:extLst>
              <a:ext uri="{FF2B5EF4-FFF2-40B4-BE49-F238E27FC236}">
                <a16:creationId xmlns:a16="http://schemas.microsoft.com/office/drawing/2014/main" id="{B3CA918E-61F2-492F-8A8D-A6D636A570FF}"/>
              </a:ext>
            </a:extLst>
          </p:cNvPr>
          <p:cNvSpPr txBox="1"/>
          <p:nvPr/>
        </p:nvSpPr>
        <p:spPr>
          <a:xfrm>
            <a:off x="4490148" y="990307"/>
            <a:ext cx="621216" cy="369332"/>
          </a:xfrm>
          <a:prstGeom prst="rect">
            <a:avLst/>
          </a:prstGeom>
          <a:solidFill>
            <a:schemeClr val="bg1"/>
          </a:solidFill>
          <a:ln w="38100">
            <a:solidFill>
              <a:srgbClr val="4F2683"/>
            </a:solidFill>
          </a:ln>
        </p:spPr>
        <p:txBody>
          <a:bodyPr wrap="square" rtlCol="0">
            <a:spAutoFit/>
          </a:bodyPr>
          <a:lstStyle/>
          <a:p>
            <a:pPr algn="ctr"/>
            <a:r>
              <a:rPr lang="en-US" b="1" dirty="0"/>
              <a:t>FVC</a:t>
            </a:r>
            <a:endParaRPr lang="en-US" b="1" baseline="-25000" dirty="0"/>
          </a:p>
        </p:txBody>
      </p:sp>
      <p:cxnSp>
        <p:nvCxnSpPr>
          <p:cNvPr id="10" name="Straight Arrow Connector 9">
            <a:extLst>
              <a:ext uri="{FF2B5EF4-FFF2-40B4-BE49-F238E27FC236}">
                <a16:creationId xmlns:a16="http://schemas.microsoft.com/office/drawing/2014/main" id="{BD6FFFC2-B439-4493-8F91-405314DA8C91}"/>
              </a:ext>
            </a:extLst>
          </p:cNvPr>
          <p:cNvCxnSpPr>
            <a:cxnSpLocks/>
            <a:stCxn id="8" idx="2"/>
          </p:cNvCxnSpPr>
          <p:nvPr/>
        </p:nvCxnSpPr>
        <p:spPr>
          <a:xfrm flipH="1">
            <a:off x="3748592" y="1355676"/>
            <a:ext cx="344060" cy="773668"/>
          </a:xfrm>
          <a:prstGeom prst="straightConnector1">
            <a:avLst/>
          </a:prstGeom>
          <a:ln w="38100">
            <a:solidFill>
              <a:srgbClr val="4F2683"/>
            </a:solidFill>
            <a:tailEnd type="triangle"/>
          </a:ln>
          <a:effectLst>
            <a:outerShdw blurRad="40000" dist="20000" dir="5400000" rotWithShape="0">
              <a:srgbClr val="4F2683">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8068BA9E-52B4-41E4-AD91-241BE56DC148}"/>
              </a:ext>
            </a:extLst>
          </p:cNvPr>
          <p:cNvCxnSpPr>
            <a:cxnSpLocks/>
          </p:cNvCxnSpPr>
          <p:nvPr/>
        </p:nvCxnSpPr>
        <p:spPr>
          <a:xfrm flipH="1">
            <a:off x="4179540" y="1359639"/>
            <a:ext cx="622843" cy="584018"/>
          </a:xfrm>
          <a:prstGeom prst="straightConnector1">
            <a:avLst/>
          </a:prstGeom>
          <a:ln w="38100">
            <a:solidFill>
              <a:srgbClr val="4F2683"/>
            </a:solidFill>
            <a:tailEnd type="triangle"/>
          </a:ln>
          <a:effectLst>
            <a:outerShdw blurRad="40000" dist="20000" dir="5400000" rotWithShape="0">
              <a:srgbClr val="4F2683">
                <a:alpha val="38000"/>
              </a:srgbClr>
            </a:outerShdw>
          </a:effectLst>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BC609B9C-ED83-40ED-B58B-73449C6D4C9B}"/>
              </a:ext>
            </a:extLst>
          </p:cNvPr>
          <p:cNvSpPr txBox="1"/>
          <p:nvPr/>
        </p:nvSpPr>
        <p:spPr>
          <a:xfrm>
            <a:off x="3426833" y="1435237"/>
            <a:ext cx="310608" cy="1217451"/>
          </a:xfrm>
          <a:prstGeom prst="rect">
            <a:avLst/>
          </a:prstGeom>
          <a:solidFill>
            <a:srgbClr val="4F2683">
              <a:alpha val="29000"/>
            </a:srgbClr>
          </a:solidFill>
          <a:ln w="38100">
            <a:solidFill>
              <a:srgbClr val="4F2683"/>
            </a:solidFill>
          </a:ln>
        </p:spPr>
        <p:txBody>
          <a:bodyPr wrap="square" rtlCol="0">
            <a:spAutoFit/>
          </a:bodyPr>
          <a:lstStyle/>
          <a:p>
            <a:pPr algn="ctr"/>
            <a:endParaRPr lang="en-US" b="1" baseline="-25000" dirty="0">
              <a:solidFill>
                <a:srgbClr val="807F83"/>
              </a:solidFill>
            </a:endParaRPr>
          </a:p>
        </p:txBody>
      </p:sp>
      <p:sp>
        <p:nvSpPr>
          <p:cNvPr id="13" name="TextBox 12">
            <a:extLst>
              <a:ext uri="{FF2B5EF4-FFF2-40B4-BE49-F238E27FC236}">
                <a16:creationId xmlns:a16="http://schemas.microsoft.com/office/drawing/2014/main" id="{70739739-E6DD-4002-BB12-04B8F34164C0}"/>
              </a:ext>
            </a:extLst>
          </p:cNvPr>
          <p:cNvSpPr txBox="1"/>
          <p:nvPr/>
        </p:nvSpPr>
        <p:spPr>
          <a:xfrm>
            <a:off x="5645547" y="1453712"/>
            <a:ext cx="330033" cy="489945"/>
          </a:xfrm>
          <a:prstGeom prst="rect">
            <a:avLst/>
          </a:prstGeom>
          <a:solidFill>
            <a:srgbClr val="4F2683">
              <a:alpha val="29000"/>
            </a:srgbClr>
          </a:solidFill>
          <a:ln w="38100">
            <a:solidFill>
              <a:srgbClr val="4F2683"/>
            </a:solidFill>
          </a:ln>
        </p:spPr>
        <p:txBody>
          <a:bodyPr wrap="square" rtlCol="0">
            <a:spAutoFit/>
          </a:bodyPr>
          <a:lstStyle/>
          <a:p>
            <a:pPr algn="ctr"/>
            <a:endParaRPr lang="en-US" b="1" baseline="-25000" dirty="0">
              <a:solidFill>
                <a:srgbClr val="807F83"/>
              </a:solidFill>
            </a:endParaRPr>
          </a:p>
        </p:txBody>
      </p:sp>
      <p:sp>
        <p:nvSpPr>
          <p:cNvPr id="14" name="TextBox 13">
            <a:extLst>
              <a:ext uri="{FF2B5EF4-FFF2-40B4-BE49-F238E27FC236}">
                <a16:creationId xmlns:a16="http://schemas.microsoft.com/office/drawing/2014/main" id="{71878C96-1C6C-4F31-ABBD-50EA913BFFF6}"/>
              </a:ext>
            </a:extLst>
          </p:cNvPr>
          <p:cNvSpPr txBox="1"/>
          <p:nvPr/>
        </p:nvSpPr>
        <p:spPr>
          <a:xfrm>
            <a:off x="8218140" y="1738784"/>
            <a:ext cx="299919" cy="1143000"/>
          </a:xfrm>
          <a:prstGeom prst="rect">
            <a:avLst/>
          </a:prstGeom>
          <a:solidFill>
            <a:srgbClr val="4F2683">
              <a:alpha val="29000"/>
            </a:srgbClr>
          </a:solidFill>
          <a:ln w="38100">
            <a:solidFill>
              <a:srgbClr val="4F2683"/>
            </a:solidFill>
          </a:ln>
        </p:spPr>
        <p:txBody>
          <a:bodyPr wrap="square" rtlCol="0">
            <a:spAutoFit/>
          </a:bodyPr>
          <a:lstStyle/>
          <a:p>
            <a:pPr algn="ctr"/>
            <a:endParaRPr lang="en-US" b="1" baseline="-25000" dirty="0">
              <a:solidFill>
                <a:srgbClr val="807F83"/>
              </a:solidFill>
            </a:endParaRPr>
          </a:p>
        </p:txBody>
      </p:sp>
      <p:sp>
        <p:nvSpPr>
          <p:cNvPr id="15" name="TextBox 14">
            <a:extLst>
              <a:ext uri="{FF2B5EF4-FFF2-40B4-BE49-F238E27FC236}">
                <a16:creationId xmlns:a16="http://schemas.microsoft.com/office/drawing/2014/main" id="{2340250B-814A-4B8B-A027-21ABE9ABDEDC}"/>
              </a:ext>
            </a:extLst>
          </p:cNvPr>
          <p:cNvSpPr txBox="1"/>
          <p:nvPr/>
        </p:nvSpPr>
        <p:spPr>
          <a:xfrm>
            <a:off x="9467771" y="964182"/>
            <a:ext cx="2466045" cy="369332"/>
          </a:xfrm>
          <a:prstGeom prst="rect">
            <a:avLst/>
          </a:prstGeom>
          <a:solidFill>
            <a:schemeClr val="bg1"/>
          </a:solidFill>
          <a:ln w="38100">
            <a:solidFill>
              <a:srgbClr val="4F2683"/>
            </a:solidFill>
          </a:ln>
        </p:spPr>
        <p:txBody>
          <a:bodyPr wrap="square" rtlCol="0">
            <a:spAutoFit/>
          </a:bodyPr>
          <a:lstStyle/>
          <a:p>
            <a:pPr algn="ctr"/>
            <a:r>
              <a:rPr lang="en-US" dirty="0"/>
              <a:t>FEV</a:t>
            </a:r>
            <a:r>
              <a:rPr lang="en-US" baseline="-25000" dirty="0"/>
              <a:t>1 </a:t>
            </a:r>
            <a:r>
              <a:rPr lang="en-US" dirty="0"/>
              <a:t>= Volume in 1 sec</a:t>
            </a:r>
          </a:p>
        </p:txBody>
      </p:sp>
      <p:sp>
        <p:nvSpPr>
          <p:cNvPr id="16" name="TextBox 15">
            <a:extLst>
              <a:ext uri="{FF2B5EF4-FFF2-40B4-BE49-F238E27FC236}">
                <a16:creationId xmlns:a16="http://schemas.microsoft.com/office/drawing/2014/main" id="{B1A3AAC3-C4A4-4278-B289-247DCA6AC4F8}"/>
              </a:ext>
            </a:extLst>
          </p:cNvPr>
          <p:cNvSpPr txBox="1"/>
          <p:nvPr/>
        </p:nvSpPr>
        <p:spPr>
          <a:xfrm>
            <a:off x="9467770" y="1466982"/>
            <a:ext cx="2466045" cy="646331"/>
          </a:xfrm>
          <a:prstGeom prst="rect">
            <a:avLst/>
          </a:prstGeom>
          <a:solidFill>
            <a:schemeClr val="bg1"/>
          </a:solidFill>
          <a:ln w="38100">
            <a:solidFill>
              <a:srgbClr val="4F2683"/>
            </a:solidFill>
          </a:ln>
        </p:spPr>
        <p:txBody>
          <a:bodyPr wrap="square" rtlCol="0">
            <a:spAutoFit/>
          </a:bodyPr>
          <a:lstStyle/>
          <a:p>
            <a:pPr algn="ctr"/>
            <a:r>
              <a:rPr lang="en-US" dirty="0"/>
              <a:t>FVC</a:t>
            </a:r>
            <a:r>
              <a:rPr lang="en-US" baseline="-25000" dirty="0"/>
              <a:t> </a:t>
            </a:r>
            <a:r>
              <a:rPr lang="en-US" dirty="0"/>
              <a:t>= Amount air in forced breath</a:t>
            </a:r>
          </a:p>
        </p:txBody>
      </p:sp>
    </p:spTree>
    <p:extLst>
      <p:ext uri="{BB962C8B-B14F-4D97-AF65-F5344CB8AC3E}">
        <p14:creationId xmlns:p14="http://schemas.microsoft.com/office/powerpoint/2010/main" val="7562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Lung Diseases: Obstructive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170633"/>
            <a:ext cx="10515600" cy="4415170"/>
          </a:xfrm>
        </p:spPr>
        <p:txBody>
          <a:bodyPr>
            <a:normAutofit/>
          </a:bodyPr>
          <a:lstStyle/>
          <a:p>
            <a:pPr>
              <a:spcBef>
                <a:spcPts val="0"/>
              </a:spcBef>
            </a:pPr>
            <a:r>
              <a:rPr lang="en-US" dirty="0"/>
              <a:t>Air flow obstruction during exhalation</a:t>
            </a:r>
          </a:p>
          <a:p>
            <a:pPr>
              <a:spcBef>
                <a:spcPts val="0"/>
              </a:spcBef>
            </a:pPr>
            <a:r>
              <a:rPr lang="en-US" dirty="0"/>
              <a:t>Diameter of bronchioles decreases (lumen constricted)</a:t>
            </a:r>
            <a:r>
              <a:rPr lang="en-US" b="1" dirty="0"/>
              <a:t>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graphicFrame>
        <p:nvGraphicFramePr>
          <p:cNvPr id="6" name="Table 5">
            <a:extLst>
              <a:ext uri="{FF2B5EF4-FFF2-40B4-BE49-F238E27FC236}">
                <a16:creationId xmlns:a16="http://schemas.microsoft.com/office/drawing/2014/main" id="{CE836CDC-5E2C-4088-973E-A2F353C8EFD4}"/>
              </a:ext>
            </a:extLst>
          </p:cNvPr>
          <p:cNvGraphicFramePr>
            <a:graphicFrameLocks noGrp="1"/>
          </p:cNvGraphicFramePr>
          <p:nvPr>
            <p:extLst>
              <p:ext uri="{D42A27DB-BD31-4B8C-83A1-F6EECF244321}">
                <p14:modId xmlns:p14="http://schemas.microsoft.com/office/powerpoint/2010/main" val="50653024"/>
              </p:ext>
            </p:extLst>
          </p:nvPr>
        </p:nvGraphicFramePr>
        <p:xfrm>
          <a:off x="1682244" y="1967894"/>
          <a:ext cx="8686800" cy="3405623"/>
        </p:xfrm>
        <a:graphic>
          <a:graphicData uri="http://schemas.openxmlformats.org/drawingml/2006/table">
            <a:tbl>
              <a:tblPr firstRow="1" bandRow="1">
                <a:tableStyleId>{5C22544A-7EE6-4342-B048-85BDC9FD1C3A}</a:tableStyleId>
              </a:tblPr>
              <a:tblGrid>
                <a:gridCol w="1396093">
                  <a:extLst>
                    <a:ext uri="{9D8B030D-6E8A-4147-A177-3AD203B41FA5}">
                      <a16:colId xmlns:a16="http://schemas.microsoft.com/office/drawing/2014/main" val="2780548456"/>
                    </a:ext>
                  </a:extLst>
                </a:gridCol>
                <a:gridCol w="2661279">
                  <a:extLst>
                    <a:ext uri="{9D8B030D-6E8A-4147-A177-3AD203B41FA5}">
                      <a16:colId xmlns:a16="http://schemas.microsoft.com/office/drawing/2014/main" val="3011427209"/>
                    </a:ext>
                  </a:extLst>
                </a:gridCol>
                <a:gridCol w="4629428">
                  <a:extLst>
                    <a:ext uri="{9D8B030D-6E8A-4147-A177-3AD203B41FA5}">
                      <a16:colId xmlns:a16="http://schemas.microsoft.com/office/drawing/2014/main" val="318479734"/>
                    </a:ext>
                  </a:extLst>
                </a:gridCol>
              </a:tblGrid>
              <a:tr h="347826">
                <a:tc>
                  <a:txBody>
                    <a:bodyPr/>
                    <a:lstStyle/>
                    <a:p>
                      <a:pPr algn="ctr"/>
                      <a:endParaRPr lang="en-US" sz="1800" b="0" dirty="0"/>
                    </a:p>
                  </a:txBody>
                  <a:tcPr anchor="ctr"/>
                </a:tc>
                <a:tc>
                  <a:txBody>
                    <a:bodyPr/>
                    <a:lstStyle/>
                    <a:p>
                      <a:pPr algn="ctr"/>
                      <a:r>
                        <a:rPr lang="en-US" sz="1800" b="1" dirty="0"/>
                        <a:t>Cause</a:t>
                      </a:r>
                    </a:p>
                  </a:txBody>
                  <a:tcPr anchor="ctr"/>
                </a:tc>
                <a:tc>
                  <a:txBody>
                    <a:bodyPr/>
                    <a:lstStyle/>
                    <a:p>
                      <a:pPr algn="ctr"/>
                      <a:r>
                        <a:rPr lang="en-US" sz="1800" b="1" dirty="0"/>
                        <a:t>Effect</a:t>
                      </a:r>
                    </a:p>
                  </a:txBody>
                  <a:tcPr anchor="ctr"/>
                </a:tc>
                <a:extLst>
                  <a:ext uri="{0D108BD9-81ED-4DB2-BD59-A6C34878D82A}">
                    <a16:rowId xmlns:a16="http://schemas.microsoft.com/office/drawing/2014/main" val="826720234"/>
                  </a:ext>
                </a:extLst>
              </a:tr>
              <a:tr h="869566">
                <a:tc>
                  <a:txBody>
                    <a:bodyPr/>
                    <a:lstStyle/>
                    <a:p>
                      <a:pPr algn="ctr"/>
                      <a:r>
                        <a:rPr lang="en-US" sz="1800" b="1" dirty="0"/>
                        <a:t>Asthma</a:t>
                      </a:r>
                    </a:p>
                  </a:txBody>
                  <a:tcPr anchor="ctr"/>
                </a:tc>
                <a:tc>
                  <a:txBody>
                    <a:bodyPr/>
                    <a:lstStyle/>
                    <a:p>
                      <a:pPr algn="ctr"/>
                      <a:r>
                        <a:rPr lang="en-US" sz="1800" b="0" dirty="0"/>
                        <a:t>Spasms triggered by exercise, air pollution and allergies</a:t>
                      </a:r>
                    </a:p>
                  </a:txBody>
                  <a:tcPr anchor="ctr"/>
                </a:tc>
                <a:tc>
                  <a:txBody>
                    <a:bodyPr/>
                    <a:lstStyle/>
                    <a:p>
                      <a:pPr marL="285750" indent="-285750" algn="l">
                        <a:buFont typeface="Arial" panose="020B0604020202020204" pitchFamily="34" charset="0"/>
                        <a:buChar char="•"/>
                      </a:pPr>
                      <a:r>
                        <a:rPr lang="en-US" sz="1800" b="0" dirty="0"/>
                        <a:t>Airway inflammation and hyper-responsiveness</a:t>
                      </a:r>
                    </a:p>
                  </a:txBody>
                  <a:tcPr anchor="ctr"/>
                </a:tc>
                <a:extLst>
                  <a:ext uri="{0D108BD9-81ED-4DB2-BD59-A6C34878D82A}">
                    <a16:rowId xmlns:a16="http://schemas.microsoft.com/office/drawing/2014/main" val="29942254"/>
                  </a:ext>
                </a:extLst>
              </a:tr>
              <a:tr h="608696">
                <a:tc>
                  <a:txBody>
                    <a:bodyPr/>
                    <a:lstStyle/>
                    <a:p>
                      <a:pPr algn="ctr"/>
                      <a:r>
                        <a:rPr lang="en-US" sz="1800" b="1" dirty="0"/>
                        <a:t>Chronic Bronchitis</a:t>
                      </a:r>
                    </a:p>
                  </a:txBody>
                  <a:tcPr anchor="ctr"/>
                </a:tc>
                <a:tc>
                  <a:txBody>
                    <a:bodyPr/>
                    <a:lstStyle/>
                    <a:p>
                      <a:pPr algn="ctr"/>
                      <a:r>
                        <a:rPr lang="en-US" sz="1800" b="0" dirty="0"/>
                        <a:t>Smoking</a:t>
                      </a:r>
                    </a:p>
                  </a:txBody>
                  <a:tcPr anchor="ctr"/>
                </a:tc>
                <a:tc>
                  <a:txBody>
                    <a:bodyPr/>
                    <a:lstStyle/>
                    <a:p>
                      <a:pPr marL="285750" indent="-285750" algn="l">
                        <a:buFont typeface="Arial" panose="020B0604020202020204" pitchFamily="34" charset="0"/>
                        <a:buChar char="•"/>
                      </a:pPr>
                      <a:r>
                        <a:rPr lang="en-US" sz="1800" b="0" dirty="0"/>
                        <a:t>Excessive mucus and inflammation</a:t>
                      </a:r>
                    </a:p>
                  </a:txBody>
                  <a:tcPr anchor="ctr"/>
                </a:tc>
                <a:extLst>
                  <a:ext uri="{0D108BD9-81ED-4DB2-BD59-A6C34878D82A}">
                    <a16:rowId xmlns:a16="http://schemas.microsoft.com/office/drawing/2014/main" val="737330071"/>
                  </a:ext>
                </a:extLst>
              </a:tr>
              <a:tr h="1485383">
                <a:tc>
                  <a:txBody>
                    <a:bodyPr/>
                    <a:lstStyle/>
                    <a:p>
                      <a:pPr algn="ctr"/>
                      <a:r>
                        <a:rPr lang="en-US" sz="1800" b="1" dirty="0"/>
                        <a:t>Emphysema</a:t>
                      </a:r>
                    </a:p>
                  </a:txBody>
                  <a:tcPr anchor="ctr"/>
                </a:tc>
                <a:tc>
                  <a:txBody>
                    <a:bodyPr/>
                    <a:lstStyle/>
                    <a:p>
                      <a:pPr algn="ctr"/>
                      <a:r>
                        <a:rPr lang="en-US" sz="1800" b="0" dirty="0"/>
                        <a:t>Smoking</a:t>
                      </a:r>
                    </a:p>
                  </a:txBody>
                  <a:tcPr anchor="ctr"/>
                </a:tc>
                <a:tc>
                  <a:txBody>
                    <a:bodyPr/>
                    <a:lstStyle/>
                    <a:p>
                      <a:pPr marL="285750" indent="-285750" algn="l">
                        <a:buFont typeface="Arial" panose="020B0604020202020204" pitchFamily="34" charset="0"/>
                        <a:buChar char="•"/>
                      </a:pPr>
                      <a:r>
                        <a:rPr lang="en-US" sz="1800" b="0" dirty="0"/>
                        <a:t>Alveolar wall break down creates large air sacs (   surface area = poor gas exchange)</a:t>
                      </a:r>
                    </a:p>
                    <a:p>
                      <a:pPr marL="285750" indent="-285750" algn="l">
                        <a:buFont typeface="Arial" panose="020B0604020202020204" pitchFamily="34" charset="0"/>
                        <a:buChar char="•"/>
                      </a:pPr>
                      <a:r>
                        <a:rPr lang="en-US" sz="1800" b="0" dirty="0"/>
                        <a:t>Loss of elastin reduces elastic recoil </a:t>
                      </a:r>
                    </a:p>
                    <a:p>
                      <a:pPr marL="0" indent="0" algn="l">
                        <a:buFont typeface="Arial" panose="020B0604020202020204" pitchFamily="34" charset="0"/>
                        <a:buNone/>
                      </a:pPr>
                      <a:r>
                        <a:rPr lang="en-US" sz="1800" b="0" dirty="0"/>
                        <a:t>     (   compliance so lungs fill but can’t empty)</a:t>
                      </a:r>
                    </a:p>
                  </a:txBody>
                  <a:tcPr anchor="ctr"/>
                </a:tc>
                <a:extLst>
                  <a:ext uri="{0D108BD9-81ED-4DB2-BD59-A6C34878D82A}">
                    <a16:rowId xmlns:a16="http://schemas.microsoft.com/office/drawing/2014/main" val="1265101722"/>
                  </a:ext>
                </a:extLst>
              </a:tr>
            </a:tbl>
          </a:graphicData>
        </a:graphic>
      </p:graphicFrame>
      <p:cxnSp>
        <p:nvCxnSpPr>
          <p:cNvPr id="7" name="Straight Arrow Connector 6">
            <a:extLst>
              <a:ext uri="{FF2B5EF4-FFF2-40B4-BE49-F238E27FC236}">
                <a16:creationId xmlns:a16="http://schemas.microsoft.com/office/drawing/2014/main" id="{CDA60280-E4EC-4940-B015-C2E78CE0A61E}"/>
              </a:ext>
            </a:extLst>
          </p:cNvPr>
          <p:cNvCxnSpPr>
            <a:cxnSpLocks/>
          </p:cNvCxnSpPr>
          <p:nvPr/>
        </p:nvCxnSpPr>
        <p:spPr>
          <a:xfrm>
            <a:off x="6710097" y="4396949"/>
            <a:ext cx="0" cy="23417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194036E0-78FE-4E88-ACA1-4BD20A1E1DCA}"/>
              </a:ext>
            </a:extLst>
          </p:cNvPr>
          <p:cNvCxnSpPr>
            <a:cxnSpLocks/>
          </p:cNvCxnSpPr>
          <p:nvPr/>
        </p:nvCxnSpPr>
        <p:spPr>
          <a:xfrm flipV="1">
            <a:off x="6235153" y="4925364"/>
            <a:ext cx="0" cy="2118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1B69F522-CDF9-4B9B-A2BA-9ED49A29D49C}"/>
              </a:ext>
            </a:extLst>
          </p:cNvPr>
          <p:cNvSpPr txBox="1"/>
          <p:nvPr/>
        </p:nvSpPr>
        <p:spPr>
          <a:xfrm>
            <a:off x="4196533" y="5421548"/>
            <a:ext cx="3386183" cy="369332"/>
          </a:xfrm>
          <a:prstGeom prst="rect">
            <a:avLst/>
          </a:prstGeom>
          <a:noFill/>
        </p:spPr>
        <p:txBody>
          <a:bodyPr wrap="none" rtlCol="0">
            <a:spAutoFit/>
          </a:bodyPr>
          <a:lstStyle/>
          <a:p>
            <a:r>
              <a:rPr lang="en-US" dirty="0"/>
              <a:t>Compliance = Volume /    Pressure</a:t>
            </a:r>
          </a:p>
        </p:txBody>
      </p:sp>
      <p:cxnSp>
        <p:nvCxnSpPr>
          <p:cNvPr id="10" name="Straight Arrow Connector 9">
            <a:extLst>
              <a:ext uri="{FF2B5EF4-FFF2-40B4-BE49-F238E27FC236}">
                <a16:creationId xmlns:a16="http://schemas.microsoft.com/office/drawing/2014/main" id="{DA60CF1A-F70C-4B1C-8F4B-2D879C64D251}"/>
              </a:ext>
            </a:extLst>
          </p:cNvPr>
          <p:cNvCxnSpPr>
            <a:cxnSpLocks/>
          </p:cNvCxnSpPr>
          <p:nvPr/>
        </p:nvCxnSpPr>
        <p:spPr>
          <a:xfrm>
            <a:off x="6595078" y="5510538"/>
            <a:ext cx="0" cy="23417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43177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Question 1</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356298"/>
            <a:ext cx="10515600" cy="4017959"/>
          </a:xfrm>
        </p:spPr>
        <p:txBody>
          <a:bodyPr>
            <a:normAutofit/>
          </a:bodyPr>
          <a:lstStyle/>
          <a:p>
            <a:pPr marL="0" indent="0">
              <a:buNone/>
            </a:pPr>
            <a:r>
              <a:rPr lang="en-US" sz="2400" dirty="0"/>
              <a:t>Based on what you learned in class, what is the state of this person’s lungs in the above scenario?</a:t>
            </a:r>
          </a:p>
          <a:p>
            <a:pPr marL="0" indent="0">
              <a:buNone/>
            </a:pPr>
            <a:endParaRPr lang="en-US" sz="2400" dirty="0"/>
          </a:p>
          <a:p>
            <a:pPr marL="457200" indent="-457200">
              <a:buFont typeface="+mj-lt"/>
              <a:buAutoNum type="alphaUcPeriod"/>
            </a:pPr>
            <a:r>
              <a:rPr lang="en-US" sz="2400" dirty="0">
                <a:solidFill>
                  <a:srgbClr val="FF0000"/>
                </a:solidFill>
              </a:rPr>
              <a:t>This person is inhaling</a:t>
            </a:r>
          </a:p>
          <a:p>
            <a:pPr marL="457200" indent="-457200">
              <a:buFont typeface="+mj-lt"/>
              <a:buAutoNum type="alphaUcPeriod"/>
            </a:pPr>
            <a:r>
              <a:rPr lang="en-US" sz="2400" dirty="0"/>
              <a:t>This person is exhaling</a:t>
            </a:r>
          </a:p>
          <a:p>
            <a:pPr marL="457200" indent="-457200">
              <a:buFont typeface="+mj-lt"/>
              <a:buAutoNum type="alphaUcPeriod"/>
            </a:pPr>
            <a:r>
              <a:rPr lang="en-US" sz="2400" dirty="0"/>
              <a:t>This person has a pneumothorax</a:t>
            </a:r>
          </a:p>
          <a:p>
            <a:pPr marL="457200" indent="-457200">
              <a:buFont typeface="+mj-lt"/>
              <a:buAutoNum type="alphaUcPeriod"/>
            </a:pPr>
            <a:r>
              <a:rPr lang="en-US" sz="2400" dirty="0"/>
              <a:t>This person is not breathing</a:t>
            </a:r>
          </a:p>
          <a:p>
            <a:pPr marL="0" indent="0">
              <a:buNone/>
            </a:pPr>
            <a:endParaRPr lang="en-US" sz="24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descr="Macintosh HD:Users:angelanissen:Desktop:C11_F06_pg455_format2.jpg">
            <a:extLst>
              <a:ext uri="{FF2B5EF4-FFF2-40B4-BE49-F238E27FC236}">
                <a16:creationId xmlns:a16="http://schemas.microsoft.com/office/drawing/2014/main" id="{6FCCC822-1105-480B-B5B0-4EB907C302B7}"/>
              </a:ext>
            </a:extLst>
          </p:cNvPr>
          <p:cNvPicPr>
            <a:picLocks noChangeAspect="1"/>
          </p:cNvPicPr>
          <p:nvPr/>
        </p:nvPicPr>
        <p:blipFill rotWithShape="1">
          <a:blip r:embed="rId3">
            <a:extLst>
              <a:ext uri="{28A0092B-C50C-407E-A947-70E740481C1C}">
                <a14:useLocalDpi xmlns:a14="http://schemas.microsoft.com/office/drawing/2010/main" val="0"/>
              </a:ext>
            </a:extLst>
          </a:blip>
          <a:srcRect l="18113" r="20944" b="30675"/>
          <a:stretch/>
        </p:blipFill>
        <p:spPr bwMode="auto">
          <a:xfrm>
            <a:off x="7522000" y="2445390"/>
            <a:ext cx="3682315" cy="2249526"/>
          </a:xfrm>
          <a:prstGeom prst="rect">
            <a:avLst/>
          </a:prstGeom>
          <a:noFill/>
          <a:ln>
            <a:noFill/>
          </a:ln>
          <a:extLst>
            <a:ext uri="{53640926-AAD7-44d8-BBD7-CCE9431645EC}">
              <a14:shadowObscured xmlns="" xmlns:a14="http://schemas.microsoft.com/office/drawing/2010/main"/>
            </a:ext>
          </a:extLst>
        </p:spPr>
      </p:pic>
      <p:sp>
        <p:nvSpPr>
          <p:cNvPr id="7" name="TextBox 6">
            <a:extLst>
              <a:ext uri="{FF2B5EF4-FFF2-40B4-BE49-F238E27FC236}">
                <a16:creationId xmlns:a16="http://schemas.microsoft.com/office/drawing/2014/main" id="{06420DFF-50FC-442F-ACE2-E393EBB64107}"/>
              </a:ext>
            </a:extLst>
          </p:cNvPr>
          <p:cNvSpPr txBox="1"/>
          <p:nvPr/>
        </p:nvSpPr>
        <p:spPr>
          <a:xfrm>
            <a:off x="8535254" y="2049884"/>
            <a:ext cx="1364476" cy="369332"/>
          </a:xfrm>
          <a:prstGeom prst="rect">
            <a:avLst/>
          </a:prstGeom>
          <a:noFill/>
        </p:spPr>
        <p:txBody>
          <a:bodyPr wrap="none" rtlCol="0">
            <a:spAutoFit/>
          </a:bodyPr>
          <a:lstStyle/>
          <a:p>
            <a:r>
              <a:rPr lang="en-US" dirty="0"/>
              <a:t>760 mmHg</a:t>
            </a:r>
          </a:p>
        </p:txBody>
      </p:sp>
      <p:sp>
        <p:nvSpPr>
          <p:cNvPr id="8" name="TextBox 7">
            <a:extLst>
              <a:ext uri="{FF2B5EF4-FFF2-40B4-BE49-F238E27FC236}">
                <a16:creationId xmlns:a16="http://schemas.microsoft.com/office/drawing/2014/main" id="{2699CF7F-ED8F-4FBB-A25A-9BE55C7342B0}"/>
              </a:ext>
            </a:extLst>
          </p:cNvPr>
          <p:cNvSpPr txBox="1"/>
          <p:nvPr/>
        </p:nvSpPr>
        <p:spPr>
          <a:xfrm>
            <a:off x="6157524" y="3557965"/>
            <a:ext cx="1364476" cy="369332"/>
          </a:xfrm>
          <a:prstGeom prst="rect">
            <a:avLst/>
          </a:prstGeom>
          <a:noFill/>
        </p:spPr>
        <p:txBody>
          <a:bodyPr wrap="none" rtlCol="0">
            <a:spAutoFit/>
          </a:bodyPr>
          <a:lstStyle/>
          <a:p>
            <a:r>
              <a:rPr lang="en-US" dirty="0"/>
              <a:t>754 mmHg</a:t>
            </a:r>
          </a:p>
        </p:txBody>
      </p:sp>
      <mc:AlternateContent xmlns:mc="http://schemas.openxmlformats.org/markup-compatibility/2006" xmlns:p14="http://schemas.microsoft.com/office/powerpoint/2010/main">
        <mc:Choice Requires="p14">
          <p:contentPart p14:bwMode="auto" r:id="rId4">
            <p14:nvContentPartPr>
              <p14:cNvPr id="9" name="Ink 8">
                <a:extLst>
                  <a:ext uri="{FF2B5EF4-FFF2-40B4-BE49-F238E27FC236}">
                    <a16:creationId xmlns:a16="http://schemas.microsoft.com/office/drawing/2014/main" id="{F7DAD42D-1007-411C-9B51-28B05D781890}"/>
                  </a:ext>
                </a:extLst>
              </p14:cNvPr>
              <p14:cNvContentPartPr/>
              <p14:nvPr/>
            </p14:nvContentPartPr>
            <p14:xfrm>
              <a:off x="7459312" y="3719131"/>
              <a:ext cx="623880" cy="114120"/>
            </p14:xfrm>
          </p:contentPart>
        </mc:Choice>
        <mc:Fallback xmlns="">
          <p:pic>
            <p:nvPicPr>
              <p:cNvPr id="9" name="Ink 8">
                <a:extLst>
                  <a:ext uri="{FF2B5EF4-FFF2-40B4-BE49-F238E27FC236}">
                    <a16:creationId xmlns:a16="http://schemas.microsoft.com/office/drawing/2014/main" id="{F7DAD42D-1007-411C-9B51-28B05D781890}"/>
                  </a:ext>
                </a:extLst>
              </p:cNvPr>
              <p:cNvPicPr/>
              <p:nvPr/>
            </p:nvPicPr>
            <p:blipFill>
              <a:blip r:embed="rId5"/>
              <a:stretch>
                <a:fillRect/>
              </a:stretch>
            </p:blipFill>
            <p:spPr>
              <a:xfrm>
                <a:off x="7450312" y="3710131"/>
                <a:ext cx="641520" cy="1317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0" name="Ink 9">
                <a:extLst>
                  <a:ext uri="{FF2B5EF4-FFF2-40B4-BE49-F238E27FC236}">
                    <a16:creationId xmlns:a16="http://schemas.microsoft.com/office/drawing/2014/main" id="{72D82371-A534-41FF-AA1E-A4B0207AFD5C}"/>
                  </a:ext>
                </a:extLst>
              </p14:cNvPr>
              <p14:cNvContentPartPr/>
              <p14:nvPr/>
            </p14:nvContentPartPr>
            <p14:xfrm>
              <a:off x="7467952" y="3768091"/>
              <a:ext cx="1951920" cy="253080"/>
            </p14:xfrm>
          </p:contentPart>
        </mc:Choice>
        <mc:Fallback xmlns="">
          <p:pic>
            <p:nvPicPr>
              <p:cNvPr id="10" name="Ink 9">
                <a:extLst>
                  <a:ext uri="{FF2B5EF4-FFF2-40B4-BE49-F238E27FC236}">
                    <a16:creationId xmlns:a16="http://schemas.microsoft.com/office/drawing/2014/main" id="{72D82371-A534-41FF-AA1E-A4B0207AFD5C}"/>
                  </a:ext>
                </a:extLst>
              </p:cNvPr>
              <p:cNvPicPr/>
              <p:nvPr/>
            </p:nvPicPr>
            <p:blipFill>
              <a:blip r:embed="rId7"/>
              <a:stretch>
                <a:fillRect/>
              </a:stretch>
            </p:blipFill>
            <p:spPr>
              <a:xfrm>
                <a:off x="7458950" y="3759091"/>
                <a:ext cx="1969563" cy="270720"/>
              </a:xfrm>
              <a:prstGeom prst="rect">
                <a:avLst/>
              </a:prstGeom>
            </p:spPr>
          </p:pic>
        </mc:Fallback>
      </mc:AlternateContent>
      <p:sp>
        <p:nvSpPr>
          <p:cNvPr id="11" name="TextBox 10">
            <a:extLst>
              <a:ext uri="{FF2B5EF4-FFF2-40B4-BE49-F238E27FC236}">
                <a16:creationId xmlns:a16="http://schemas.microsoft.com/office/drawing/2014/main" id="{12724510-C524-4B77-9390-49E2E19D9623}"/>
              </a:ext>
            </a:extLst>
          </p:cNvPr>
          <p:cNvSpPr txBox="1"/>
          <p:nvPr/>
        </p:nvSpPr>
        <p:spPr>
          <a:xfrm>
            <a:off x="838200" y="4882207"/>
            <a:ext cx="10545289" cy="923330"/>
          </a:xfrm>
          <a:prstGeom prst="rect">
            <a:avLst/>
          </a:prstGeom>
          <a:noFill/>
          <a:ln w="38100">
            <a:solidFill>
              <a:srgbClr val="FF0000"/>
            </a:solidFill>
          </a:ln>
        </p:spPr>
        <p:txBody>
          <a:bodyPr wrap="square" rtlCol="0">
            <a:spAutoFit/>
          </a:bodyPr>
          <a:lstStyle/>
          <a:p>
            <a:r>
              <a:rPr lang="en-US" dirty="0"/>
              <a:t>Atmospheric pressure is 760 mmHg, intrapleural pressure is 754 mmHg. At rest, the intrapleural pressure is 757 mmHg. When you breath in, the volume gets larger and the pressure gets lower (Boyle’s law). Thus, this person has to be breathing inward, since the intrapleural pressure lower than at rest.</a:t>
            </a:r>
          </a:p>
        </p:txBody>
      </p:sp>
    </p:spTree>
    <p:extLst>
      <p:ext uri="{BB962C8B-B14F-4D97-AF65-F5344CB8AC3E}">
        <p14:creationId xmlns:p14="http://schemas.microsoft.com/office/powerpoint/2010/main" val="36018380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Lung Diseases: Restrictive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170633"/>
            <a:ext cx="10515600" cy="4415170"/>
          </a:xfrm>
        </p:spPr>
        <p:txBody>
          <a:bodyPr>
            <a:normAutofit/>
          </a:bodyPr>
          <a:lstStyle/>
          <a:p>
            <a:pPr>
              <a:spcBef>
                <a:spcPts val="0"/>
              </a:spcBef>
            </a:pPr>
            <a:r>
              <a:rPr lang="en-US" b="1" dirty="0"/>
              <a:t>Air flow restriction during inhalation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graphicFrame>
        <p:nvGraphicFramePr>
          <p:cNvPr id="7" name="Table 6">
            <a:extLst>
              <a:ext uri="{FF2B5EF4-FFF2-40B4-BE49-F238E27FC236}">
                <a16:creationId xmlns:a16="http://schemas.microsoft.com/office/drawing/2014/main" id="{0D072496-38F9-4FCD-A454-E1888B044802}"/>
              </a:ext>
            </a:extLst>
          </p:cNvPr>
          <p:cNvGraphicFramePr>
            <a:graphicFrameLocks noGrp="1"/>
          </p:cNvGraphicFramePr>
          <p:nvPr>
            <p:extLst>
              <p:ext uri="{D42A27DB-BD31-4B8C-83A1-F6EECF244321}">
                <p14:modId xmlns:p14="http://schemas.microsoft.com/office/powerpoint/2010/main" val="2112790504"/>
              </p:ext>
            </p:extLst>
          </p:nvPr>
        </p:nvGraphicFramePr>
        <p:xfrm>
          <a:off x="838201" y="1995079"/>
          <a:ext cx="10643557" cy="2217637"/>
        </p:xfrm>
        <a:graphic>
          <a:graphicData uri="http://schemas.openxmlformats.org/drawingml/2006/table">
            <a:tbl>
              <a:tblPr firstRow="1" bandRow="1">
                <a:tableStyleId>{5C22544A-7EE6-4342-B048-85BDC9FD1C3A}</a:tableStyleId>
              </a:tblPr>
              <a:tblGrid>
                <a:gridCol w="1710572">
                  <a:extLst>
                    <a:ext uri="{9D8B030D-6E8A-4147-A177-3AD203B41FA5}">
                      <a16:colId xmlns:a16="http://schemas.microsoft.com/office/drawing/2014/main" val="2780548456"/>
                    </a:ext>
                  </a:extLst>
                </a:gridCol>
                <a:gridCol w="3136035">
                  <a:extLst>
                    <a:ext uri="{9D8B030D-6E8A-4147-A177-3AD203B41FA5}">
                      <a16:colId xmlns:a16="http://schemas.microsoft.com/office/drawing/2014/main" val="3011427209"/>
                    </a:ext>
                  </a:extLst>
                </a:gridCol>
                <a:gridCol w="5796950">
                  <a:extLst>
                    <a:ext uri="{9D8B030D-6E8A-4147-A177-3AD203B41FA5}">
                      <a16:colId xmlns:a16="http://schemas.microsoft.com/office/drawing/2014/main" val="318479734"/>
                    </a:ext>
                  </a:extLst>
                </a:gridCol>
              </a:tblGrid>
              <a:tr h="480277">
                <a:tc>
                  <a:txBody>
                    <a:bodyPr/>
                    <a:lstStyle/>
                    <a:p>
                      <a:pPr algn="ctr"/>
                      <a:endParaRPr lang="en-US" sz="1800" dirty="0"/>
                    </a:p>
                  </a:txBody>
                  <a:tcPr anchor="ctr"/>
                </a:tc>
                <a:tc>
                  <a:txBody>
                    <a:bodyPr/>
                    <a:lstStyle/>
                    <a:p>
                      <a:pPr algn="ctr"/>
                      <a:r>
                        <a:rPr lang="en-US" sz="1800" dirty="0"/>
                        <a:t>Cause</a:t>
                      </a:r>
                    </a:p>
                  </a:txBody>
                  <a:tcPr anchor="ctr"/>
                </a:tc>
                <a:tc>
                  <a:txBody>
                    <a:bodyPr/>
                    <a:lstStyle/>
                    <a:p>
                      <a:pPr algn="ctr"/>
                      <a:r>
                        <a:rPr lang="en-US" sz="1800" dirty="0"/>
                        <a:t>Effect</a:t>
                      </a:r>
                    </a:p>
                  </a:txBody>
                  <a:tcPr anchor="ctr"/>
                </a:tc>
                <a:extLst>
                  <a:ext uri="{0D108BD9-81ED-4DB2-BD59-A6C34878D82A}">
                    <a16:rowId xmlns:a16="http://schemas.microsoft.com/office/drawing/2014/main" val="826720234"/>
                  </a:ext>
                </a:extLst>
              </a:tr>
              <a:tr h="1437734">
                <a:tc>
                  <a:txBody>
                    <a:bodyPr/>
                    <a:lstStyle/>
                    <a:p>
                      <a:pPr algn="ctr"/>
                      <a:r>
                        <a:rPr lang="en-US" sz="1800" b="1" dirty="0"/>
                        <a:t>Pulmonary Fibrosis</a:t>
                      </a:r>
                    </a:p>
                  </a:txBody>
                  <a:tcPr anchor="ctr"/>
                </a:tc>
                <a:tc>
                  <a:txBody>
                    <a:bodyPr/>
                    <a:lstStyle/>
                    <a:p>
                      <a:pPr algn="ctr"/>
                      <a:r>
                        <a:rPr lang="en-US" sz="1800" b="0" dirty="0"/>
                        <a:t>Chronic inhalation of asbestos, coal, dust, pollution or sometimes unknown</a:t>
                      </a:r>
                    </a:p>
                  </a:txBody>
                  <a:tcPr anchor="ctr"/>
                </a:tc>
                <a:tc>
                  <a:txBody>
                    <a:bodyPr/>
                    <a:lstStyle/>
                    <a:p>
                      <a:pPr marL="285750" indent="-285750" algn="l">
                        <a:buFont typeface="Arial" panose="020B0604020202020204" pitchFamily="34" charset="0"/>
                        <a:buChar char="•"/>
                      </a:pPr>
                      <a:r>
                        <a:rPr lang="en-US" sz="1800" b="0" dirty="0"/>
                        <a:t>Fibrous scar tissue (thickened tissue) in alveoli and other lung tissue </a:t>
                      </a:r>
                    </a:p>
                    <a:p>
                      <a:pPr marL="285750" indent="-285750" algn="l">
                        <a:buFont typeface="Arial" panose="020B0604020202020204" pitchFamily="34" charset="0"/>
                        <a:buChar char="•"/>
                      </a:pPr>
                      <a:r>
                        <a:rPr lang="en-US" sz="1800" b="0" dirty="0"/>
                        <a:t>Due to thick walls, poor gas exchange (similar to emphysema but different reason)</a:t>
                      </a:r>
                    </a:p>
                    <a:p>
                      <a:pPr marL="285750" indent="-285750" algn="l">
                        <a:buFont typeface="Arial" panose="020B0604020202020204" pitchFamily="34" charset="0"/>
                        <a:buChar char="•"/>
                      </a:pPr>
                      <a:r>
                        <a:rPr lang="en-US" sz="1800" b="0" dirty="0"/>
                        <a:t>Lungs become stiff due to    in collagen =    compliance (opposite to emphysema)</a:t>
                      </a:r>
                    </a:p>
                  </a:txBody>
                  <a:tcPr anchor="ctr"/>
                </a:tc>
                <a:extLst>
                  <a:ext uri="{0D108BD9-81ED-4DB2-BD59-A6C34878D82A}">
                    <a16:rowId xmlns:a16="http://schemas.microsoft.com/office/drawing/2014/main" val="29942254"/>
                  </a:ext>
                </a:extLst>
              </a:tr>
            </a:tbl>
          </a:graphicData>
        </a:graphic>
      </p:graphicFrame>
      <p:cxnSp>
        <p:nvCxnSpPr>
          <p:cNvPr id="8" name="Straight Arrow Connector 7">
            <a:extLst>
              <a:ext uri="{FF2B5EF4-FFF2-40B4-BE49-F238E27FC236}">
                <a16:creationId xmlns:a16="http://schemas.microsoft.com/office/drawing/2014/main" id="{E8522351-0379-472A-AFCE-58FE1A5B3C4E}"/>
              </a:ext>
            </a:extLst>
          </p:cNvPr>
          <p:cNvCxnSpPr>
            <a:cxnSpLocks/>
          </p:cNvCxnSpPr>
          <p:nvPr/>
        </p:nvCxnSpPr>
        <p:spPr>
          <a:xfrm flipV="1">
            <a:off x="8589534" y="3651292"/>
            <a:ext cx="0" cy="211868"/>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BCBF5B7B-DE1E-4F00-9A59-5374DE8B1EE5}"/>
              </a:ext>
            </a:extLst>
          </p:cNvPr>
          <p:cNvCxnSpPr>
            <a:cxnSpLocks/>
          </p:cNvCxnSpPr>
          <p:nvPr/>
        </p:nvCxnSpPr>
        <p:spPr>
          <a:xfrm>
            <a:off x="9995919" y="3651292"/>
            <a:ext cx="0" cy="23417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B0822737-01BB-4C45-8BB5-530D35C388DC}"/>
              </a:ext>
            </a:extLst>
          </p:cNvPr>
          <p:cNvSpPr txBox="1"/>
          <p:nvPr/>
        </p:nvSpPr>
        <p:spPr>
          <a:xfrm>
            <a:off x="4196533" y="5421548"/>
            <a:ext cx="3386183" cy="369332"/>
          </a:xfrm>
          <a:prstGeom prst="rect">
            <a:avLst/>
          </a:prstGeom>
          <a:noFill/>
        </p:spPr>
        <p:txBody>
          <a:bodyPr wrap="none" rtlCol="0">
            <a:spAutoFit/>
          </a:bodyPr>
          <a:lstStyle/>
          <a:p>
            <a:r>
              <a:rPr lang="en-US" dirty="0"/>
              <a:t>Compliance =    Volume / Pressure</a:t>
            </a:r>
          </a:p>
        </p:txBody>
      </p:sp>
      <p:cxnSp>
        <p:nvCxnSpPr>
          <p:cNvPr id="12" name="Straight Arrow Connector 11">
            <a:extLst>
              <a:ext uri="{FF2B5EF4-FFF2-40B4-BE49-F238E27FC236}">
                <a16:creationId xmlns:a16="http://schemas.microsoft.com/office/drawing/2014/main" id="{676B4201-BCB2-4AA8-81D6-5B30CE46B79C}"/>
              </a:ext>
            </a:extLst>
          </p:cNvPr>
          <p:cNvCxnSpPr>
            <a:cxnSpLocks/>
          </p:cNvCxnSpPr>
          <p:nvPr/>
        </p:nvCxnSpPr>
        <p:spPr>
          <a:xfrm>
            <a:off x="5663426" y="5503219"/>
            <a:ext cx="0" cy="23417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6097606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Next Tutorial (Feb 25</a:t>
            </a:r>
            <a:r>
              <a:rPr lang="en-CA" sz="4800" b="1" baseline="30000" dirty="0">
                <a:solidFill>
                  <a:srgbClr val="4F2683"/>
                </a:solidFill>
                <a:latin typeface="Calibri" panose="020F0502020204030204" pitchFamily="34" charset="0"/>
                <a:cs typeface="Calibri" panose="020F0502020204030204" pitchFamily="34" charset="0"/>
              </a:rPr>
              <a:t>th</a:t>
            </a:r>
            <a:r>
              <a:rPr lang="en-CA" sz="4800" b="1" dirty="0">
                <a:solidFill>
                  <a:srgbClr val="4F2683"/>
                </a:solidFill>
                <a:latin typeface="Calibri" panose="020F0502020204030204" pitchFamily="34" charset="0"/>
                <a:cs typeface="Calibri" panose="020F0502020204030204" pitchFamily="34" charset="0"/>
              </a:rPr>
              <a:t>)</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US" dirty="0"/>
              <a:t>More respiratory physiology!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69459866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a:xfrm>
            <a:off x="1524000" y="1122363"/>
            <a:ext cx="9144000" cy="1563687"/>
          </a:xfrm>
        </p:spPr>
        <p:txBody>
          <a:bodyPr/>
          <a:lstStyle/>
          <a:p>
            <a:r>
              <a:rPr lang="en-US" sz="4800" b="1" dirty="0">
                <a:solidFill>
                  <a:srgbClr val="4F2683"/>
                </a:solidFill>
                <a:latin typeface="+mn-lt"/>
              </a:rPr>
              <a:t>What Questions Do You Have?</a:t>
            </a:r>
            <a:endParaRPr lang="en-CA"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Title 1">
            <a:extLst>
              <a:ext uri="{FF2B5EF4-FFF2-40B4-BE49-F238E27FC236}">
                <a16:creationId xmlns:a16="http://schemas.microsoft.com/office/drawing/2014/main" id="{6418100E-72EE-4A94-A570-57CCE6C92F9E}"/>
              </a:ext>
            </a:extLst>
          </p:cNvPr>
          <p:cNvSpPr txBox="1">
            <a:spLocks/>
          </p:cNvSpPr>
          <p:nvPr/>
        </p:nvSpPr>
        <p:spPr>
          <a:xfrm>
            <a:off x="1209675" y="3155078"/>
            <a:ext cx="9772650" cy="142395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CA" sz="3200" dirty="0">
                <a:latin typeface="+mn-lt"/>
              </a:rPr>
              <a:t>You can ask in the </a:t>
            </a:r>
            <a:r>
              <a:rPr lang="en-CA" sz="3200" b="1" dirty="0">
                <a:solidFill>
                  <a:srgbClr val="4F2270"/>
                </a:solidFill>
                <a:latin typeface="+mn-lt"/>
              </a:rPr>
              <a:t>Owl forums</a:t>
            </a:r>
            <a:r>
              <a:rPr lang="en-CA" sz="3200" dirty="0">
                <a:latin typeface="+mn-lt"/>
              </a:rPr>
              <a:t> as well!</a:t>
            </a:r>
          </a:p>
          <a:p>
            <a:endParaRPr lang="en-CA" sz="3200" dirty="0">
              <a:latin typeface="+mn-lt"/>
            </a:endParaRPr>
          </a:p>
          <a:p>
            <a:r>
              <a:rPr lang="en-CA" sz="3200" dirty="0">
                <a:latin typeface="+mn-lt"/>
              </a:rPr>
              <a:t>Also anonymously ask questions in the </a:t>
            </a:r>
            <a:r>
              <a:rPr lang="en-CA" sz="3200" b="1" dirty="0">
                <a:solidFill>
                  <a:srgbClr val="4F2270"/>
                </a:solidFill>
                <a:latin typeface="+mn-lt"/>
              </a:rPr>
              <a:t>online </a:t>
            </a:r>
            <a:r>
              <a:rPr lang="en-CA" sz="3200" b="1" dirty="0" err="1">
                <a:solidFill>
                  <a:srgbClr val="4F2270"/>
                </a:solidFill>
                <a:latin typeface="+mn-lt"/>
              </a:rPr>
              <a:t>dropbox</a:t>
            </a:r>
            <a:r>
              <a:rPr lang="en-CA" sz="3200" dirty="0">
                <a:latin typeface="+mn-lt"/>
              </a:rPr>
              <a:t>!! </a:t>
            </a:r>
          </a:p>
        </p:txBody>
      </p:sp>
    </p:spTree>
    <p:extLst>
      <p:ext uri="{BB962C8B-B14F-4D97-AF65-F5344CB8AC3E}">
        <p14:creationId xmlns:p14="http://schemas.microsoft.com/office/powerpoint/2010/main" val="2283874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Question 2</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356298"/>
            <a:ext cx="10515600" cy="4017959"/>
          </a:xfrm>
        </p:spPr>
        <p:txBody>
          <a:bodyPr>
            <a:normAutofit/>
          </a:bodyPr>
          <a:lstStyle/>
          <a:p>
            <a:pPr marL="0" indent="0">
              <a:buNone/>
            </a:pPr>
            <a:r>
              <a:rPr lang="en-US" sz="2400" dirty="0"/>
              <a:t>Air is moving through your lungs but not a single muscle involved in breathing is contracting. Why?</a:t>
            </a:r>
          </a:p>
          <a:p>
            <a:pPr marL="0" indent="0">
              <a:buNone/>
            </a:pPr>
            <a:endParaRPr lang="en-US" sz="2400" dirty="0"/>
          </a:p>
          <a:p>
            <a:pPr marL="457200" indent="-457200">
              <a:buFont typeface="+mj-lt"/>
              <a:buAutoNum type="alphaUcPeriod"/>
            </a:pPr>
            <a:r>
              <a:rPr lang="en-US" sz="2400" dirty="0"/>
              <a:t>you are inhaling at rest</a:t>
            </a:r>
          </a:p>
          <a:p>
            <a:pPr marL="457200" indent="-457200">
              <a:buFont typeface="+mj-lt"/>
              <a:buAutoNum type="alphaUcPeriod"/>
            </a:pPr>
            <a:r>
              <a:rPr lang="en-US" sz="2400" dirty="0">
                <a:solidFill>
                  <a:srgbClr val="FF0000"/>
                </a:solidFill>
              </a:rPr>
              <a:t>you are exhaling at rest</a:t>
            </a:r>
          </a:p>
          <a:p>
            <a:pPr marL="457200" indent="-457200">
              <a:buFont typeface="+mj-lt"/>
              <a:buAutoNum type="alphaUcPeriod"/>
            </a:pPr>
            <a:r>
              <a:rPr lang="en-US" sz="2400" dirty="0"/>
              <a:t>you are inhaling while swimming hard</a:t>
            </a:r>
          </a:p>
          <a:p>
            <a:pPr marL="457200" indent="-457200">
              <a:buFont typeface="+mj-lt"/>
              <a:buAutoNum type="alphaUcPeriod"/>
            </a:pPr>
            <a:r>
              <a:rPr lang="en-US" sz="2400" dirty="0"/>
              <a:t>you are exhaling while swimming hard</a:t>
            </a:r>
          </a:p>
          <a:p>
            <a:pPr marL="0" indent="0">
              <a:buNone/>
            </a:pPr>
            <a:endParaRPr lang="en-US" sz="24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11" name="Picture 10">
            <a:extLst>
              <a:ext uri="{FF2B5EF4-FFF2-40B4-BE49-F238E27FC236}">
                <a16:creationId xmlns:a16="http://schemas.microsoft.com/office/drawing/2014/main" id="{ED526B3E-90CF-4BE3-B79B-0CCA82CD58B8}"/>
              </a:ext>
            </a:extLst>
          </p:cNvPr>
          <p:cNvPicPr>
            <a:picLocks noChangeAspect="1"/>
          </p:cNvPicPr>
          <p:nvPr/>
        </p:nvPicPr>
        <p:blipFill rotWithShape="1">
          <a:blip r:embed="rId3"/>
          <a:srcRect l="39512" r="14145"/>
          <a:stretch/>
        </p:blipFill>
        <p:spPr>
          <a:xfrm>
            <a:off x="8391373" y="1811557"/>
            <a:ext cx="2710824" cy="4123965"/>
          </a:xfrm>
          <a:prstGeom prst="rect">
            <a:avLst/>
          </a:prstGeom>
        </p:spPr>
      </p:pic>
      <p:sp>
        <p:nvSpPr>
          <p:cNvPr id="7" name="TextBox 6">
            <a:extLst>
              <a:ext uri="{FF2B5EF4-FFF2-40B4-BE49-F238E27FC236}">
                <a16:creationId xmlns:a16="http://schemas.microsoft.com/office/drawing/2014/main" id="{9AF400DD-F68E-4A98-A6D1-142D6523B176}"/>
              </a:ext>
            </a:extLst>
          </p:cNvPr>
          <p:cNvSpPr txBox="1"/>
          <p:nvPr/>
        </p:nvSpPr>
        <p:spPr>
          <a:xfrm>
            <a:off x="556908" y="4669102"/>
            <a:ext cx="7528643" cy="646331"/>
          </a:xfrm>
          <a:prstGeom prst="rect">
            <a:avLst/>
          </a:prstGeom>
          <a:noFill/>
          <a:ln w="38100">
            <a:solidFill>
              <a:srgbClr val="FF0000"/>
            </a:solidFill>
          </a:ln>
        </p:spPr>
        <p:txBody>
          <a:bodyPr wrap="square" rtlCol="0">
            <a:spAutoFit/>
          </a:bodyPr>
          <a:lstStyle/>
          <a:p>
            <a:r>
              <a:rPr lang="en-US" dirty="0"/>
              <a:t>When exhaling (passively) the </a:t>
            </a:r>
            <a:r>
              <a:rPr lang="pt-BR" dirty="0"/>
              <a:t>diaphragm and external intercostal muscles relax. Swimming hard would be active breathing.</a:t>
            </a:r>
            <a:endParaRPr lang="en-US" dirty="0"/>
          </a:p>
        </p:txBody>
      </p:sp>
    </p:spTree>
    <p:extLst>
      <p:ext uri="{BB962C8B-B14F-4D97-AF65-F5344CB8AC3E}">
        <p14:creationId xmlns:p14="http://schemas.microsoft.com/office/powerpoint/2010/main" val="1487930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Question 3</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356298"/>
            <a:ext cx="10515600" cy="4017959"/>
          </a:xfrm>
        </p:spPr>
        <p:txBody>
          <a:bodyPr>
            <a:normAutofit/>
          </a:bodyPr>
          <a:lstStyle/>
          <a:p>
            <a:pPr marL="0" indent="0">
              <a:buNone/>
            </a:pPr>
            <a:r>
              <a:rPr lang="en-US" sz="2400" dirty="0"/>
              <a:t>Dorothy has a genetic condition that causes her to not produce pulmonary surfactant. What is true about Dorothy’s lungs?</a:t>
            </a:r>
          </a:p>
          <a:p>
            <a:pPr marL="0" indent="0">
              <a:buNone/>
            </a:pPr>
            <a:endParaRPr lang="en-US" sz="2400" dirty="0"/>
          </a:p>
          <a:p>
            <a:pPr marL="457200" indent="-457200">
              <a:buFont typeface="+mj-lt"/>
              <a:buAutoNum type="alphaUcPeriod"/>
            </a:pPr>
            <a:r>
              <a:rPr lang="en-US" sz="2400" dirty="0"/>
              <a:t>Dorothy has low surface tension in her lungs</a:t>
            </a:r>
          </a:p>
          <a:p>
            <a:pPr marL="457200" indent="-457200">
              <a:buFont typeface="+mj-lt"/>
              <a:buAutoNum type="alphaUcPeriod"/>
            </a:pPr>
            <a:r>
              <a:rPr lang="en-US" sz="2400" dirty="0"/>
              <a:t>Dorothy has excellent lung compliance</a:t>
            </a:r>
          </a:p>
          <a:p>
            <a:pPr marL="457200" indent="-457200">
              <a:buFont typeface="+mj-lt"/>
              <a:buAutoNum type="alphaUcPeriod"/>
            </a:pPr>
            <a:r>
              <a:rPr lang="en-US" sz="2400" dirty="0">
                <a:solidFill>
                  <a:srgbClr val="FF0000"/>
                </a:solidFill>
              </a:rPr>
              <a:t>Dorothy has poor gas exchange into her blood</a:t>
            </a:r>
          </a:p>
          <a:p>
            <a:pPr marL="457200" indent="-457200">
              <a:buFont typeface="+mj-lt"/>
              <a:buAutoNum type="alphaUcPeriod"/>
            </a:pPr>
            <a:r>
              <a:rPr lang="en-US" sz="2400" dirty="0"/>
              <a:t>Dorothy has too much elastin in her lungs</a:t>
            </a:r>
          </a:p>
          <a:p>
            <a:pPr marL="0" indent="0">
              <a:buNone/>
            </a:pPr>
            <a:endParaRPr lang="en-US" sz="24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7" name="Graphic 6" descr="Skeleton">
            <a:extLst>
              <a:ext uri="{FF2B5EF4-FFF2-40B4-BE49-F238E27FC236}">
                <a16:creationId xmlns:a16="http://schemas.microsoft.com/office/drawing/2014/main" id="{B3243E1D-6795-4EFF-B83F-F04C2BB5DB0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149441" y="2056933"/>
            <a:ext cx="2937761" cy="2937761"/>
          </a:xfrm>
          <a:prstGeom prst="rect">
            <a:avLst/>
          </a:prstGeom>
        </p:spPr>
      </p:pic>
      <p:sp>
        <p:nvSpPr>
          <p:cNvPr id="8" name="TextBox 7">
            <a:extLst>
              <a:ext uri="{FF2B5EF4-FFF2-40B4-BE49-F238E27FC236}">
                <a16:creationId xmlns:a16="http://schemas.microsoft.com/office/drawing/2014/main" id="{2616BCDB-ADBD-4005-AE06-27BBE79FDE84}"/>
              </a:ext>
            </a:extLst>
          </p:cNvPr>
          <p:cNvSpPr txBox="1"/>
          <p:nvPr/>
        </p:nvSpPr>
        <p:spPr>
          <a:xfrm>
            <a:off x="838200" y="4917707"/>
            <a:ext cx="7528643" cy="923330"/>
          </a:xfrm>
          <a:prstGeom prst="rect">
            <a:avLst/>
          </a:prstGeom>
          <a:noFill/>
          <a:ln w="38100">
            <a:solidFill>
              <a:srgbClr val="FF0000"/>
            </a:solidFill>
          </a:ln>
        </p:spPr>
        <p:txBody>
          <a:bodyPr wrap="square" rtlCol="0">
            <a:spAutoFit/>
          </a:bodyPr>
          <a:lstStyle/>
          <a:p>
            <a:r>
              <a:rPr lang="en-US" dirty="0"/>
              <a:t>Pulmonary surfactant reduces surface tension, without it tension would be higher. Compliance would decrease due to the increase in surface tension. The decrease in compliance would result in poor gas exchange. </a:t>
            </a:r>
          </a:p>
        </p:txBody>
      </p:sp>
    </p:spTree>
    <p:extLst>
      <p:ext uri="{BB962C8B-B14F-4D97-AF65-F5344CB8AC3E}">
        <p14:creationId xmlns:p14="http://schemas.microsoft.com/office/powerpoint/2010/main" val="2682710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Question 4</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356298"/>
            <a:ext cx="7822721" cy="4017959"/>
          </a:xfrm>
        </p:spPr>
        <p:txBody>
          <a:bodyPr>
            <a:normAutofit/>
          </a:bodyPr>
          <a:lstStyle/>
          <a:p>
            <a:pPr marL="0" indent="0">
              <a:buNone/>
            </a:pPr>
            <a:r>
              <a:rPr lang="en-US" sz="2400" dirty="0"/>
              <a:t>What is true about the visceral pleura?</a:t>
            </a:r>
          </a:p>
          <a:p>
            <a:pPr marL="0" indent="0">
              <a:buNone/>
            </a:pPr>
            <a:endParaRPr lang="en-US" sz="2400" dirty="0"/>
          </a:p>
          <a:p>
            <a:pPr marL="457200" indent="-457200">
              <a:buFont typeface="+mj-lt"/>
              <a:buAutoNum type="alphaUcPeriod"/>
            </a:pPr>
            <a:r>
              <a:rPr lang="en-US" sz="2400" dirty="0">
                <a:solidFill>
                  <a:srgbClr val="FF0000"/>
                </a:solidFill>
              </a:rPr>
              <a:t>On one side is the lung and the other side is fluid</a:t>
            </a:r>
          </a:p>
          <a:p>
            <a:pPr marL="457200" indent="-457200">
              <a:buFont typeface="+mj-lt"/>
              <a:buAutoNum type="alphaUcPeriod"/>
            </a:pPr>
            <a:r>
              <a:rPr lang="en-US" sz="2400" dirty="0"/>
              <a:t>A hole in this membrane would cause a pneumothorax, as long as the chest wall was also punctured</a:t>
            </a:r>
          </a:p>
          <a:p>
            <a:pPr marL="457200" indent="-457200">
              <a:buFont typeface="+mj-lt"/>
              <a:buAutoNum type="alphaUcPeriod"/>
            </a:pPr>
            <a:r>
              <a:rPr lang="en-US" sz="2400" dirty="0"/>
              <a:t>This membrane directly contacts/covers the diaphragm</a:t>
            </a:r>
          </a:p>
          <a:p>
            <a:pPr marL="457200" indent="-457200">
              <a:buFont typeface="+mj-lt"/>
              <a:buAutoNum type="alphaUcPeriod"/>
            </a:pPr>
            <a:r>
              <a:rPr lang="en-US" sz="2400" dirty="0"/>
              <a:t>One membrane surrounds both lungs forming one compartment in the thoracic cavity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7" name="TextBox 6">
            <a:extLst>
              <a:ext uri="{FF2B5EF4-FFF2-40B4-BE49-F238E27FC236}">
                <a16:creationId xmlns:a16="http://schemas.microsoft.com/office/drawing/2014/main" id="{36F58BF6-F1E7-4018-9493-FC90820E62A7}"/>
              </a:ext>
            </a:extLst>
          </p:cNvPr>
          <p:cNvSpPr txBox="1"/>
          <p:nvPr/>
        </p:nvSpPr>
        <p:spPr>
          <a:xfrm>
            <a:off x="838200" y="4830025"/>
            <a:ext cx="7528643" cy="646331"/>
          </a:xfrm>
          <a:prstGeom prst="rect">
            <a:avLst/>
          </a:prstGeom>
          <a:noFill/>
          <a:ln w="38100">
            <a:solidFill>
              <a:srgbClr val="FF0000"/>
            </a:solidFill>
          </a:ln>
        </p:spPr>
        <p:txBody>
          <a:bodyPr wrap="square" rtlCol="0">
            <a:spAutoFit/>
          </a:bodyPr>
          <a:lstStyle/>
          <a:p>
            <a:r>
              <a:rPr lang="en-US" dirty="0"/>
              <a:t>A hole in the visceral pleura OR parietal pleura would cause pneumothorax. Visceral pleura is next to the lung and pleural cavity.</a:t>
            </a:r>
          </a:p>
        </p:txBody>
      </p:sp>
      <p:pic>
        <p:nvPicPr>
          <p:cNvPr id="9" name="Picture 8">
            <a:extLst>
              <a:ext uri="{FF2B5EF4-FFF2-40B4-BE49-F238E27FC236}">
                <a16:creationId xmlns:a16="http://schemas.microsoft.com/office/drawing/2014/main" id="{35ED656E-4D37-4585-B512-9A4B890C9D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92292" y="3365277"/>
            <a:ext cx="2706810" cy="2253986"/>
          </a:xfrm>
          <a:prstGeom prst="rect">
            <a:avLst/>
          </a:prstGeom>
        </p:spPr>
      </p:pic>
    </p:spTree>
    <p:extLst>
      <p:ext uri="{BB962C8B-B14F-4D97-AF65-F5344CB8AC3E}">
        <p14:creationId xmlns:p14="http://schemas.microsoft.com/office/powerpoint/2010/main" val="26165910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ysiologyClass" id="{7CFCF621-4751-448A-833E-E1064E57DA35}" vid="{78377000-374C-4815-9BE0-DAE063ECF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4188</TotalTime>
  <Words>2662</Words>
  <Application>Microsoft Office PowerPoint</Application>
  <PresentationFormat>Widescreen</PresentationFormat>
  <Paragraphs>431</Paragraphs>
  <Slides>62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62</vt:i4>
      </vt:variant>
    </vt:vector>
  </HeadingPairs>
  <TitlesOfParts>
    <vt:vector size="67" baseType="lpstr">
      <vt:lpstr>Arial</vt:lpstr>
      <vt:lpstr>Calibri</vt:lpstr>
      <vt:lpstr>Calibri Light</vt:lpstr>
      <vt:lpstr>Wingdings</vt:lpstr>
      <vt:lpstr>Office Theme</vt:lpstr>
      <vt:lpstr>PowerPoint Presentation</vt:lpstr>
      <vt:lpstr>Tutorial 17 Sections 009/010</vt:lpstr>
      <vt:lpstr>Your TA reminding you…</vt:lpstr>
      <vt:lpstr>Today</vt:lpstr>
      <vt:lpstr>Answers From Last Week</vt:lpstr>
      <vt:lpstr>Question 1</vt:lpstr>
      <vt:lpstr>Question 2</vt:lpstr>
      <vt:lpstr>Question 3</vt:lpstr>
      <vt:lpstr>Question 4</vt:lpstr>
      <vt:lpstr>Question 5</vt:lpstr>
      <vt:lpstr>Practice Calculations</vt:lpstr>
      <vt:lpstr>Practice Calculations</vt:lpstr>
      <vt:lpstr>Group Work</vt:lpstr>
      <vt:lpstr>Pulmonary Diagrams</vt:lpstr>
      <vt:lpstr>Pulmonary Diagrams Answers</vt:lpstr>
      <vt:lpstr>Learning Catalytic Question</vt:lpstr>
      <vt:lpstr>Respiratory System: Anatomy</vt:lpstr>
      <vt:lpstr>Functions of Respiratory System</vt:lpstr>
      <vt:lpstr>Lung Anatomy</vt:lpstr>
      <vt:lpstr>Lung Anatomy</vt:lpstr>
      <vt:lpstr>Lung Anatomy</vt:lpstr>
      <vt:lpstr>Zones of Respiratory Tract</vt:lpstr>
      <vt:lpstr>Conducting Zone</vt:lpstr>
      <vt:lpstr>Conducting Zone</vt:lpstr>
      <vt:lpstr>Respiratory Zone</vt:lpstr>
      <vt:lpstr>The walls of the alveoli are composed of two types of cells, type I and II. The function of type II is to ______.</vt:lpstr>
      <vt:lpstr>The walls of the alveoli are composed of two types of cells, type I and II. The function of type II is to ______.</vt:lpstr>
      <vt:lpstr>Respiratory Zone</vt:lpstr>
      <vt:lpstr>Mechanisms of Breathing</vt:lpstr>
      <vt:lpstr>Ventilation Calculations</vt:lpstr>
      <vt:lpstr>Ventilation Calculations</vt:lpstr>
      <vt:lpstr>Complete the following statement using the choices below. Air moves out of the lungs when the pressure inside the lungs is…</vt:lpstr>
      <vt:lpstr>Complete the following statement using the choices below. Air moves out of the lungs when the pressure inside the lungs is…</vt:lpstr>
      <vt:lpstr>Pressure</vt:lpstr>
      <vt:lpstr>Inhalation</vt:lpstr>
      <vt:lpstr>Exhalation (Passive)</vt:lpstr>
      <vt:lpstr>Exhalation (Active - Exercise)</vt:lpstr>
      <vt:lpstr>Intrapleural and Transpulmonary Pressure</vt:lpstr>
      <vt:lpstr>Pneumothorax</vt:lpstr>
      <vt:lpstr>During active exhalation (exercise), which of the following muscles are contracting?</vt:lpstr>
      <vt:lpstr>During active exhalation (exercise), which of the following muscles are contracting?</vt:lpstr>
      <vt:lpstr>The blood gas barrier is:</vt:lpstr>
      <vt:lpstr>The blood gas barrier is:</vt:lpstr>
      <vt:lpstr>What is true regarding a pneumothorax?</vt:lpstr>
      <vt:lpstr>What is true regarding a pneumothorax?</vt:lpstr>
      <vt:lpstr>Which of the following is correct regarding expiration/exhalation at rest?</vt:lpstr>
      <vt:lpstr>Which of the following is correct regarding expiration/exhalation at rest?</vt:lpstr>
      <vt:lpstr>Respiratory System: Measurements and Pathology</vt:lpstr>
      <vt:lpstr>Which of the following would increase lung compliance?</vt:lpstr>
      <vt:lpstr>Which of the following would increase lung compliance?</vt:lpstr>
      <vt:lpstr>Lung Compliance</vt:lpstr>
      <vt:lpstr>Pulmonary Surfactant</vt:lpstr>
      <vt:lpstr>Spirometry</vt:lpstr>
      <vt:lpstr>Spirometry</vt:lpstr>
      <vt:lpstr>Other Lung Measurements</vt:lpstr>
      <vt:lpstr>What is true of a restrictive lung disease?</vt:lpstr>
      <vt:lpstr>What is true of a restrictive lung disease?</vt:lpstr>
      <vt:lpstr>Normal vs. Diseases</vt:lpstr>
      <vt:lpstr>Lung Diseases: Obstructive</vt:lpstr>
      <vt:lpstr>Lung Diseases: Restrictive</vt:lpstr>
      <vt:lpstr>Next Tutorial (Feb 25th)</vt:lpstr>
      <vt:lpstr>What Questions Do You Have?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Greydon Gilmore</dc:creator>
  <cp:lastModifiedBy>Greydon Gilmore</cp:lastModifiedBy>
  <cp:revision>253</cp:revision>
  <dcterms:created xsi:type="dcterms:W3CDTF">2017-12-10T19:18:50Z</dcterms:created>
  <dcterms:modified xsi:type="dcterms:W3CDTF">2020-02-11T17:41:04Z</dcterms:modified>
</cp:coreProperties>
</file>